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8" r:id="rId4"/>
    <p:sldMasterId id="2147484274" r:id="rId5"/>
  </p:sldMasterIdLst>
  <p:notesMasterIdLst>
    <p:notesMasterId r:id="rId34"/>
  </p:notesMasterIdLst>
  <p:handoutMasterIdLst>
    <p:handoutMasterId r:id="rId35"/>
  </p:handoutMasterIdLst>
  <p:sldIdLst>
    <p:sldId id="1872" r:id="rId6"/>
    <p:sldId id="352" r:id="rId7"/>
    <p:sldId id="355" r:id="rId8"/>
    <p:sldId id="357" r:id="rId9"/>
    <p:sldId id="257" r:id="rId10"/>
    <p:sldId id="414" r:id="rId11"/>
    <p:sldId id="1989" r:id="rId12"/>
    <p:sldId id="1990" r:id="rId13"/>
    <p:sldId id="1991" r:id="rId14"/>
    <p:sldId id="1992" r:id="rId15"/>
    <p:sldId id="2003" r:id="rId16"/>
    <p:sldId id="2004" r:id="rId17"/>
    <p:sldId id="2005" r:id="rId18"/>
    <p:sldId id="2006" r:id="rId19"/>
    <p:sldId id="1993" r:id="rId20"/>
    <p:sldId id="1994" r:id="rId21"/>
    <p:sldId id="2007" r:id="rId22"/>
    <p:sldId id="2008" r:id="rId23"/>
    <p:sldId id="1996" r:id="rId24"/>
    <p:sldId id="1997" r:id="rId25"/>
    <p:sldId id="2002" r:id="rId26"/>
    <p:sldId id="2001" r:id="rId27"/>
    <p:sldId id="1998" r:id="rId28"/>
    <p:sldId id="2009" r:id="rId29"/>
    <p:sldId id="359" r:id="rId30"/>
    <p:sldId id="353" r:id="rId31"/>
    <p:sldId id="2000" r:id="rId32"/>
    <p:sldId id="2010" r:id="rId33"/>
  </p:sldIdLst>
  <p:sldSz cx="12192000" cy="6858000"/>
  <p:notesSz cx="9372600" cy="70866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80" userDrawn="1">
          <p15:clr>
            <a:srgbClr val="A4A3A4"/>
          </p15:clr>
        </p15:guide>
        <p15:guide id="2" pos="984" userDrawn="1">
          <p15:clr>
            <a:srgbClr val="A4A3A4"/>
          </p15:clr>
        </p15:guide>
        <p15:guide id="3" pos="3432" userDrawn="1">
          <p15:clr>
            <a:srgbClr val="A4A3A4"/>
          </p15:clr>
        </p15:guide>
        <p15:guide id="4" orient="horz" pos="2664" userDrawn="1">
          <p15:clr>
            <a:srgbClr val="A4A3A4"/>
          </p15:clr>
        </p15:guide>
      </p15:sldGuideLst>
    </p:ext>
    <p:ext uri="{2D200454-40CA-4A62-9FC3-DE9A4176ACB9}">
      <p15:notesGuideLst xmlns:p15="http://schemas.microsoft.com/office/powerpoint/2012/main">
        <p15:guide id="1" orient="horz" pos="2232" userDrawn="1">
          <p15:clr>
            <a:srgbClr val="A4A3A4"/>
          </p15:clr>
        </p15:guide>
        <p15:guide id="2" pos="295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Jackson" initials="JJ" lastIdx="1" clrIdx="0"/>
  <p:cmAuthor id="2" name="Joel Gray" initials="JG" lastIdx="3" clrIdx="1"/>
  <p:cmAuthor id="3" name="Marcie Stoshak-Chavez" initials="MS" lastIdx="4" clrIdx="2"/>
  <p:cmAuthor id="4" name="Lisette Albert" initials="LA"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D82"/>
    <a:srgbClr val="6CA7CF"/>
    <a:srgbClr val="2B195D"/>
    <a:srgbClr val="5E5E5E"/>
    <a:srgbClr val="EAEAEA"/>
    <a:srgbClr val="FCB823"/>
    <a:srgbClr val="F2B744"/>
    <a:srgbClr val="232F3E"/>
    <a:srgbClr val="412D5D"/>
    <a:srgbClr val="FFB6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guide orient="horz" pos="1680"/>
        <p:guide pos="984"/>
        <p:guide pos="3432"/>
        <p:guide orient="horz" pos="2664"/>
      </p:guideLst>
    </p:cSldViewPr>
  </p:slideViewPr>
  <p:notesTextViewPr>
    <p:cViewPr>
      <p:scale>
        <a:sx n="1" d="1"/>
        <a:sy n="1" d="1"/>
      </p:scale>
      <p:origin x="0" y="0"/>
    </p:cViewPr>
  </p:notesTextViewPr>
  <p:notesViewPr>
    <p:cSldViewPr snapToGrid="0">
      <p:cViewPr>
        <p:scale>
          <a:sx n="1" d="2"/>
          <a:sy n="1" d="2"/>
        </p:scale>
        <p:origin x="0" y="0"/>
      </p:cViewPr>
      <p:guideLst>
        <p:guide orient="horz" pos="2232"/>
        <p:guide pos="295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5970"/>
          </a:xfrm>
          <a:prstGeom prst="rect">
            <a:avLst/>
          </a:prstGeom>
        </p:spPr>
        <p:txBody>
          <a:bodyPr vert="horz" lIns="92274" tIns="46138" rIns="92274" bIns="46138" rtlCol="0"/>
          <a:lstStyle>
            <a:lvl1pPr algn="l" fontAlgn="auto">
              <a:spcBef>
                <a:spcPts val="0"/>
              </a:spcBef>
              <a:spcAft>
                <a:spcPts val="0"/>
              </a:spcAft>
              <a:defRPr sz="1200">
                <a:latin typeface="+mn-lt"/>
              </a:defRPr>
            </a:lvl1pPr>
          </a:lstStyle>
          <a:p>
            <a:pPr>
              <a:defRPr/>
            </a:pPr>
            <a:endParaRPr lang="en-US">
              <a:latin typeface="Arial" panose="020B0604020202020204" pitchFamily="34" charset="0"/>
            </a:endParaRPr>
          </a:p>
        </p:txBody>
      </p:sp>
      <p:sp>
        <p:nvSpPr>
          <p:cNvPr id="3" name="Date Placeholder 2"/>
          <p:cNvSpPr>
            <a:spLocks noGrp="1"/>
          </p:cNvSpPr>
          <p:nvPr>
            <p:ph type="dt" sz="quarter" idx="1"/>
          </p:nvPr>
        </p:nvSpPr>
        <p:spPr>
          <a:xfrm>
            <a:off x="5308956" y="0"/>
            <a:ext cx="4062007" cy="355970"/>
          </a:xfrm>
          <a:prstGeom prst="rect">
            <a:avLst/>
          </a:prstGeom>
        </p:spPr>
        <p:txBody>
          <a:bodyPr vert="horz" lIns="92274" tIns="46138" rIns="92274" bIns="46138" rtlCol="0"/>
          <a:lstStyle>
            <a:lvl1pPr algn="r" fontAlgn="auto">
              <a:spcBef>
                <a:spcPts val="0"/>
              </a:spcBef>
              <a:spcAft>
                <a:spcPts val="0"/>
              </a:spcAft>
              <a:defRPr sz="1200">
                <a:latin typeface="+mn-lt"/>
              </a:defRPr>
            </a:lvl1pPr>
          </a:lstStyle>
          <a:p>
            <a:pPr>
              <a:defRPr/>
            </a:pPr>
            <a:fld id="{A8355D29-029C-4EB0-8703-9297B553A627}" type="datetimeFigureOut">
              <a:rPr lang="en-US">
                <a:latin typeface="Arial" panose="020B0604020202020204" pitchFamily="34" charset="0"/>
              </a:rPr>
              <a:pPr>
                <a:defRPr/>
              </a:pPr>
              <a:t>2/24/2023</a:t>
            </a:fld>
            <a:endParaRPr lang="en-US">
              <a:latin typeface="Arial" panose="020B0604020202020204" pitchFamily="34" charset="0"/>
            </a:endParaRPr>
          </a:p>
        </p:txBody>
      </p:sp>
      <p:sp>
        <p:nvSpPr>
          <p:cNvPr id="4" name="Footer Placeholder 3"/>
          <p:cNvSpPr>
            <a:spLocks noGrp="1"/>
          </p:cNvSpPr>
          <p:nvPr>
            <p:ph type="ftr" sz="quarter" idx="2"/>
          </p:nvPr>
        </p:nvSpPr>
        <p:spPr>
          <a:xfrm>
            <a:off x="1" y="6728990"/>
            <a:ext cx="4062007" cy="355970"/>
          </a:xfrm>
          <a:prstGeom prst="rect">
            <a:avLst/>
          </a:prstGeom>
        </p:spPr>
        <p:txBody>
          <a:bodyPr vert="horz" lIns="92274" tIns="46138" rIns="92274" bIns="46138" rtlCol="0" anchor="b"/>
          <a:lstStyle>
            <a:lvl1pPr algn="l" fontAlgn="auto">
              <a:spcBef>
                <a:spcPts val="0"/>
              </a:spcBef>
              <a:spcAft>
                <a:spcPts val="0"/>
              </a:spcAft>
              <a:defRPr sz="1200">
                <a:latin typeface="+mn-lt"/>
              </a:defRPr>
            </a:lvl1pPr>
          </a:lstStyle>
          <a:p>
            <a:pPr>
              <a:defRPr/>
            </a:pPr>
            <a:endParaRPr lang="en-US">
              <a:latin typeface="Arial" panose="020B0604020202020204" pitchFamily="34" charset="0"/>
            </a:endParaRPr>
          </a:p>
        </p:txBody>
      </p:sp>
      <p:sp>
        <p:nvSpPr>
          <p:cNvPr id="5" name="Slide Number Placeholder 4"/>
          <p:cNvSpPr>
            <a:spLocks noGrp="1"/>
          </p:cNvSpPr>
          <p:nvPr>
            <p:ph type="sldNum" sz="quarter" idx="3"/>
          </p:nvPr>
        </p:nvSpPr>
        <p:spPr>
          <a:xfrm>
            <a:off x="5308956" y="6728990"/>
            <a:ext cx="4062007" cy="355970"/>
          </a:xfrm>
          <a:prstGeom prst="rect">
            <a:avLst/>
          </a:prstGeom>
        </p:spPr>
        <p:txBody>
          <a:bodyPr vert="horz" lIns="92274" tIns="46138" rIns="92274" bIns="46138" rtlCol="0" anchor="b"/>
          <a:lstStyle>
            <a:lvl1pPr algn="r" fontAlgn="auto">
              <a:spcBef>
                <a:spcPts val="0"/>
              </a:spcBef>
              <a:spcAft>
                <a:spcPts val="0"/>
              </a:spcAft>
              <a:defRPr sz="1200">
                <a:latin typeface="+mn-lt"/>
              </a:defRPr>
            </a:lvl1pPr>
          </a:lstStyle>
          <a:p>
            <a:pPr>
              <a:defRPr/>
            </a:pPr>
            <a:fld id="{1E9E0EBA-BD92-49B2-884F-A2C8D9084CFF}" type="slidenum">
              <a:rPr lang="en-US">
                <a:latin typeface="Arial" panose="020B0604020202020204" pitchFamily="34" charset="0"/>
              </a:rPr>
              <a:pPr>
                <a:defRPr/>
              </a:pPr>
              <a:t>‹#›</a:t>
            </a:fld>
            <a:endParaRPr lang="en-US">
              <a:latin typeface="Arial" panose="020B0604020202020204" pitchFamily="34" charset="0"/>
            </a:endParaRPr>
          </a:p>
        </p:txBody>
      </p:sp>
    </p:spTree>
    <p:extLst>
      <p:ext uri="{BB962C8B-B14F-4D97-AF65-F5344CB8AC3E}">
        <p14:creationId xmlns:p14="http://schemas.microsoft.com/office/powerpoint/2010/main" val="1313987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4330"/>
          </a:xfrm>
          <a:prstGeom prst="rect">
            <a:avLst/>
          </a:prstGeom>
        </p:spPr>
        <p:txBody>
          <a:bodyPr vert="horz" lIns="94021" tIns="47011" rIns="94021" bIns="47011" rtlCol="0"/>
          <a:lstStyle>
            <a:lvl1pPr algn="l" fontAlgn="auto">
              <a:spcBef>
                <a:spcPts val="0"/>
              </a:spcBef>
              <a:spcAft>
                <a:spcPts val="0"/>
              </a:spcAft>
              <a:defRPr sz="1200" b="0" i="0">
                <a:latin typeface="Arial" panose="020B0604020202020204" pitchFamily="34" charset="0"/>
              </a:defRPr>
            </a:lvl1pPr>
          </a:lstStyle>
          <a:p>
            <a:pPr>
              <a:defRPr/>
            </a:pPr>
            <a:endParaRPr lang="en-US"/>
          </a:p>
        </p:txBody>
      </p:sp>
      <p:sp>
        <p:nvSpPr>
          <p:cNvPr id="3" name="Date Placeholder 2"/>
          <p:cNvSpPr>
            <a:spLocks noGrp="1"/>
          </p:cNvSpPr>
          <p:nvPr>
            <p:ph type="dt" idx="1"/>
          </p:nvPr>
        </p:nvSpPr>
        <p:spPr>
          <a:xfrm>
            <a:off x="5308956" y="0"/>
            <a:ext cx="4062007" cy="354330"/>
          </a:xfrm>
          <a:prstGeom prst="rect">
            <a:avLst/>
          </a:prstGeom>
        </p:spPr>
        <p:txBody>
          <a:bodyPr vert="horz" lIns="94021" tIns="47011" rIns="94021" bIns="47011" rtlCol="0"/>
          <a:lstStyle>
            <a:lvl1pPr algn="r" fontAlgn="auto">
              <a:spcBef>
                <a:spcPts val="0"/>
              </a:spcBef>
              <a:spcAft>
                <a:spcPts val="0"/>
              </a:spcAft>
              <a:defRPr sz="1200" b="0" i="0">
                <a:latin typeface="Arial" panose="020B0604020202020204" pitchFamily="34" charset="0"/>
              </a:defRPr>
            </a:lvl1pPr>
          </a:lstStyle>
          <a:p>
            <a:pPr>
              <a:defRPr/>
            </a:pPr>
            <a:fld id="{34F76B1B-BA2A-418D-B7F8-92FC27D8A68B}" type="datetimeFigureOut">
              <a:rPr lang="en-US" smtClean="0"/>
              <a:pPr>
                <a:defRPr/>
              </a:pPr>
              <a:t>2/24/2023</a:t>
            </a:fld>
            <a:endParaRPr lang="en-US"/>
          </a:p>
        </p:txBody>
      </p:sp>
      <p:sp>
        <p:nvSpPr>
          <p:cNvPr id="4" name="Slide Image Placeholder 3"/>
          <p:cNvSpPr>
            <a:spLocks noGrp="1" noRot="1" noChangeAspect="1"/>
          </p:cNvSpPr>
          <p:nvPr>
            <p:ph type="sldImg" idx="2"/>
          </p:nvPr>
        </p:nvSpPr>
        <p:spPr>
          <a:xfrm>
            <a:off x="2324100" y="530225"/>
            <a:ext cx="4724400" cy="2659063"/>
          </a:xfrm>
          <a:prstGeom prst="rect">
            <a:avLst/>
          </a:prstGeom>
          <a:noFill/>
          <a:ln w="12700">
            <a:solidFill>
              <a:prstClr val="black"/>
            </a:solidFill>
          </a:ln>
        </p:spPr>
        <p:txBody>
          <a:bodyPr vert="horz" lIns="94021" tIns="47011" rIns="94021" bIns="47011" rtlCol="0" anchor="ctr"/>
          <a:lstStyle/>
          <a:p>
            <a:pPr lvl="0"/>
            <a:endParaRPr lang="en-US" noProof="0"/>
          </a:p>
        </p:txBody>
      </p:sp>
      <p:sp>
        <p:nvSpPr>
          <p:cNvPr id="5" name="Notes Placeholder 4"/>
          <p:cNvSpPr>
            <a:spLocks noGrp="1"/>
          </p:cNvSpPr>
          <p:nvPr>
            <p:ph type="body" sz="quarter" idx="3"/>
          </p:nvPr>
        </p:nvSpPr>
        <p:spPr>
          <a:xfrm>
            <a:off x="937261" y="3366136"/>
            <a:ext cx="7498080" cy="3188970"/>
          </a:xfrm>
          <a:prstGeom prst="rect">
            <a:avLst/>
          </a:prstGeom>
        </p:spPr>
        <p:txBody>
          <a:bodyPr vert="horz" lIns="94021" tIns="47011" rIns="94021" bIns="4701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6730630"/>
            <a:ext cx="4062007" cy="354330"/>
          </a:xfrm>
          <a:prstGeom prst="rect">
            <a:avLst/>
          </a:prstGeom>
        </p:spPr>
        <p:txBody>
          <a:bodyPr vert="horz" lIns="94021" tIns="47011" rIns="94021" bIns="47011" rtlCol="0" anchor="b"/>
          <a:lstStyle>
            <a:lvl1pPr algn="l" fontAlgn="auto">
              <a:spcBef>
                <a:spcPts val="0"/>
              </a:spcBef>
              <a:spcAft>
                <a:spcPts val="0"/>
              </a:spcAft>
              <a:defRPr sz="1200" b="0" i="0">
                <a:latin typeface="Arial" panose="020B0604020202020204" pitchFamily="34" charset="0"/>
              </a:defRPr>
            </a:lvl1pPr>
          </a:lstStyle>
          <a:p>
            <a:pPr>
              <a:defRPr/>
            </a:pPr>
            <a:endParaRPr lang="en-US"/>
          </a:p>
        </p:txBody>
      </p:sp>
      <p:sp>
        <p:nvSpPr>
          <p:cNvPr id="7" name="Slide Number Placeholder 6"/>
          <p:cNvSpPr>
            <a:spLocks noGrp="1"/>
          </p:cNvSpPr>
          <p:nvPr>
            <p:ph type="sldNum" sz="quarter" idx="5"/>
          </p:nvPr>
        </p:nvSpPr>
        <p:spPr>
          <a:xfrm>
            <a:off x="5308956" y="6730630"/>
            <a:ext cx="4062007" cy="354330"/>
          </a:xfrm>
          <a:prstGeom prst="rect">
            <a:avLst/>
          </a:prstGeom>
        </p:spPr>
        <p:txBody>
          <a:bodyPr vert="horz" lIns="94021" tIns="47011" rIns="94021" bIns="47011" rtlCol="0" anchor="b"/>
          <a:lstStyle>
            <a:lvl1pPr algn="r" fontAlgn="auto">
              <a:spcBef>
                <a:spcPts val="0"/>
              </a:spcBef>
              <a:spcAft>
                <a:spcPts val="0"/>
              </a:spcAft>
              <a:defRPr sz="1200" b="0" i="0">
                <a:latin typeface="Arial" panose="020B0604020202020204" pitchFamily="34" charset="0"/>
              </a:defRPr>
            </a:lvl1pPr>
          </a:lstStyle>
          <a:p>
            <a:pPr>
              <a:defRPr/>
            </a:pPr>
            <a:fld id="{B2A9DA42-D387-494B-AF3F-EFC33C61B38A}" type="slidenum">
              <a:rPr lang="en-US" smtClean="0"/>
              <a:pPr>
                <a:defRPr/>
              </a:pPr>
              <a:t>‹#›</a:t>
            </a:fld>
            <a:endParaRPr lang="en-US"/>
          </a:p>
        </p:txBody>
      </p:sp>
    </p:spTree>
    <p:extLst>
      <p:ext uri="{BB962C8B-B14F-4D97-AF65-F5344CB8AC3E}">
        <p14:creationId xmlns:p14="http://schemas.microsoft.com/office/powerpoint/2010/main" val="1948662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5</a:t>
            </a:fld>
            <a:endParaRPr lang="en-US"/>
          </a:p>
        </p:txBody>
      </p:sp>
    </p:spTree>
    <p:extLst>
      <p:ext uri="{BB962C8B-B14F-4D97-AF65-F5344CB8AC3E}">
        <p14:creationId xmlns:p14="http://schemas.microsoft.com/office/powerpoint/2010/main" val="131856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chapter 2 for some different takes on a checklist</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24</a:t>
            </a:fld>
            <a:endParaRPr lang="en-US"/>
          </a:p>
        </p:txBody>
      </p:sp>
    </p:spTree>
    <p:extLst>
      <p:ext uri="{BB962C8B-B14F-4D97-AF65-F5344CB8AC3E}">
        <p14:creationId xmlns:p14="http://schemas.microsoft.com/office/powerpoint/2010/main" val="4142011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27</a:t>
            </a:fld>
            <a:endParaRPr lang="en-US"/>
          </a:p>
        </p:txBody>
      </p:sp>
    </p:spTree>
    <p:extLst>
      <p:ext uri="{BB962C8B-B14F-4D97-AF65-F5344CB8AC3E}">
        <p14:creationId xmlns:p14="http://schemas.microsoft.com/office/powerpoint/2010/main" val="3821126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6</a:t>
            </a:fld>
            <a:endParaRPr lang="en-US"/>
          </a:p>
        </p:txBody>
      </p:sp>
    </p:spTree>
    <p:extLst>
      <p:ext uri="{BB962C8B-B14F-4D97-AF65-F5344CB8AC3E}">
        <p14:creationId xmlns:p14="http://schemas.microsoft.com/office/powerpoint/2010/main" val="1412821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the motivation guides our technical decisions</a:t>
            </a:r>
          </a:p>
          <a:p>
            <a:r>
              <a:rPr lang="en-US" dirty="0"/>
              <a:t>Windows Server 2012 extended support ends 10/10 this year</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8</a:t>
            </a:fld>
            <a:endParaRPr lang="en-US"/>
          </a:p>
        </p:txBody>
      </p:sp>
    </p:spTree>
    <p:extLst>
      <p:ext uri="{BB962C8B-B14F-4D97-AF65-F5344CB8AC3E}">
        <p14:creationId xmlns:p14="http://schemas.microsoft.com/office/powerpoint/2010/main" val="4242534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Reminder that teams (especially your team) cannot do two jobs at once and you shouldn’t make them</a:t>
            </a:r>
          </a:p>
          <a:p>
            <a:r>
              <a:rPr lang="en-US" dirty="0"/>
              <a:t>Remember that you are very, VERY likely to be keeping the majority of two production-level environments running in parallel</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9</a:t>
            </a:fld>
            <a:endParaRPr lang="en-US"/>
          </a:p>
        </p:txBody>
      </p:sp>
    </p:spTree>
    <p:extLst>
      <p:ext uri="{BB962C8B-B14F-4D97-AF65-F5344CB8AC3E}">
        <p14:creationId xmlns:p14="http://schemas.microsoft.com/office/powerpoint/2010/main" val="402174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companies may have existing cloud relationships</a:t>
            </a:r>
          </a:p>
          <a:p>
            <a:r>
              <a:rPr lang="en-US" dirty="0"/>
              <a:t>Note Azure cost benefits like Azure hybrid benefit but note that companies often have their own cloud relationships before these projects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10</a:t>
            </a:fld>
            <a:endParaRPr lang="en-US"/>
          </a:p>
        </p:txBody>
      </p:sp>
    </p:spTree>
    <p:extLst>
      <p:ext uri="{BB962C8B-B14F-4D97-AF65-F5344CB8AC3E}">
        <p14:creationId xmlns:p14="http://schemas.microsoft.com/office/powerpoint/2010/main" val="3386944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 relational databases here because cloud-based EDWs are often rebuild projects versus migration projects…if that’s not the case for you let’s talk</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12</a:t>
            </a:fld>
            <a:endParaRPr lang="en-US"/>
          </a:p>
        </p:txBody>
      </p:sp>
    </p:spTree>
    <p:extLst>
      <p:ext uri="{BB962C8B-B14F-4D97-AF65-F5344CB8AC3E}">
        <p14:creationId xmlns:p14="http://schemas.microsoft.com/office/powerpoint/2010/main" val="3035115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time zone note for Azure SQL MI</a:t>
            </a:r>
          </a:p>
          <a:p>
            <a:r>
              <a:rPr lang="en-US" dirty="0"/>
              <a:t>Talk about co-located compute/storage in BC vs that not being in GP (note AG-related architecture under BC as well and AG-</a:t>
            </a:r>
            <a:r>
              <a:rPr lang="en-US" dirty="0" err="1"/>
              <a:t>ish</a:t>
            </a:r>
            <a:r>
              <a:rPr lang="en-US" dirty="0"/>
              <a:t> in GP)</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13</a:t>
            </a:fld>
            <a:endParaRPr lang="en-US"/>
          </a:p>
        </p:txBody>
      </p:sp>
    </p:spTree>
    <p:extLst>
      <p:ext uri="{BB962C8B-B14F-4D97-AF65-F5344CB8AC3E}">
        <p14:creationId xmlns:p14="http://schemas.microsoft.com/office/powerpoint/2010/main" val="716651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time zone note for Azure SQL MI</a:t>
            </a:r>
          </a:p>
          <a:p>
            <a:r>
              <a:rPr lang="en-US" dirty="0"/>
              <a:t>Note some specialized tooling in Azure Migrate for VMWare SQL Server environments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14</a:t>
            </a:fld>
            <a:endParaRPr lang="en-US"/>
          </a:p>
        </p:txBody>
      </p:sp>
    </p:spTree>
    <p:extLst>
      <p:ext uri="{BB962C8B-B14F-4D97-AF65-F5344CB8AC3E}">
        <p14:creationId xmlns:p14="http://schemas.microsoft.com/office/powerpoint/2010/main" val="87779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 link is only one way in SQL 2016 and SQL 2019 and does not require an AG</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18</a:t>
            </a:fld>
            <a:endParaRPr lang="en-US"/>
          </a:p>
        </p:txBody>
      </p:sp>
    </p:spTree>
    <p:extLst>
      <p:ext uri="{BB962C8B-B14F-4D97-AF65-F5344CB8AC3E}">
        <p14:creationId xmlns:p14="http://schemas.microsoft.com/office/powerpoint/2010/main" val="3519344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9.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jpeg"/><Relationship Id="rId7"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2.emf"/><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78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a:t>MONTH YEAR</a:t>
            </a:r>
          </a:p>
        </p:txBody>
      </p:sp>
      <p:pic>
        <p:nvPicPr>
          <p:cNvPr id="13" name="Picture 12">
            <a:extLst>
              <a:ext uri="{FF2B5EF4-FFF2-40B4-BE49-F238E27FC236}">
                <a16:creationId xmlns:a16="http://schemas.microsoft.com/office/drawing/2014/main" id="{F1CFCB71-7515-6A49-9E59-8BD36C2926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3225360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accent1"/>
                </a:solidFill>
                <a:latin typeface="Arial" panose="020B0604020202020204" pitchFamily="34" charset="0"/>
                <a:cs typeface="Arial" panose="020B0604020202020204" pitchFamily="34" charset="0"/>
              </a:defRPr>
            </a:lvl1pPr>
          </a:lstStyle>
          <a:p>
            <a:r>
              <a:rPr lang="en-US"/>
              <a:t>Put Your Big, Important Statement Here</a:t>
            </a:r>
            <a:br>
              <a:rPr lang="en-US"/>
            </a:br>
            <a:r>
              <a:rPr lang="en-US"/>
              <a:t>and fill background with image</a:t>
            </a:r>
          </a:p>
        </p:txBody>
      </p:sp>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pic>
        <p:nvPicPr>
          <p:cNvPr id="6" name="Picture 5">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10"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11" name="Oval 10">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2" name="TextBox 11">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2127730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r>
              <a:rPr lang="en-US"/>
              <a:t>Click icon to add picture</a:t>
            </a:r>
          </a:p>
        </p:txBody>
      </p:sp>
      <p:sp>
        <p:nvSpPr>
          <p:cNvPr id="3" name="TextBox 2">
            <a:extLst>
              <a:ext uri="{FF2B5EF4-FFF2-40B4-BE49-F238E27FC236}">
                <a16:creationId xmlns:a16="http://schemas.microsoft.com/office/drawing/2014/main" id="{FC995BF0-0474-0F43-8114-6279725C575C}"/>
              </a:ext>
            </a:extLst>
          </p:cNvPr>
          <p:cNvSpPr txBox="1"/>
          <p:nvPr userDrawn="1"/>
        </p:nvSpPr>
        <p:spPr>
          <a:xfrm>
            <a:off x="2875282" y="6469188"/>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4226876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154983"/>
            <a:ext cx="1821873" cy="2339383"/>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320198"/>
            <a:ext cx="1821873" cy="2504598"/>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304360"/>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FC995BF0-0474-0F43-8114-6279725C575C}"/>
              </a:ext>
            </a:extLst>
          </p:cNvPr>
          <p:cNvSpPr txBox="1"/>
          <p:nvPr userDrawn="1"/>
        </p:nvSpPr>
        <p:spPr>
          <a:xfrm>
            <a:off x="4936838"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pic>
        <p:nvPicPr>
          <p:cNvPr id="16" name="Picture 15">
            <a:extLst>
              <a:ext uri="{FF2B5EF4-FFF2-40B4-BE49-F238E27FC236}">
                <a16:creationId xmlns:a16="http://schemas.microsoft.com/office/drawing/2014/main" id="{103DFBB5-B57C-834D-A31E-FDE70D80EE3F}"/>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16580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a:t>Click to edit Master text styles</a:t>
            </a:r>
          </a:p>
        </p:txBody>
      </p:sp>
    </p:spTree>
    <p:extLst>
      <p:ext uri="{BB962C8B-B14F-4D97-AF65-F5344CB8AC3E}">
        <p14:creationId xmlns:p14="http://schemas.microsoft.com/office/powerpoint/2010/main" val="2744888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id-ID"/>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38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3113656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2)">
                                      <p:cBhvr>
                                        <p:cTn id="7" dur="2000"/>
                                        <p:tgtEl>
                                          <p:spTgt spid="13"/>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2" presetClass="entr" presetSubtype="4"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a:lvl1pPr>
          </a:lstStyle>
          <a:p>
            <a:r>
              <a:rPr lang="en-US"/>
              <a:t>Click to edit Master title style</a:t>
            </a:r>
          </a:p>
        </p:txBody>
      </p:sp>
    </p:spTree>
    <p:extLst>
      <p:ext uri="{BB962C8B-B14F-4D97-AF65-F5344CB8AC3E}">
        <p14:creationId xmlns:p14="http://schemas.microsoft.com/office/powerpoint/2010/main" val="2010834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87" name="Title 1">
            <a:extLst>
              <a:ext uri="{FF2B5EF4-FFF2-40B4-BE49-F238E27FC236}">
                <a16:creationId xmlns:a16="http://schemas.microsoft.com/office/drawing/2014/main" id="{FC782319-62B5-4043-BE69-E3C948611E6F}"/>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dirty="0"/>
              <a:t>Session Title goes here</a:t>
            </a:r>
            <a:endParaRPr lang="en-US" dirty="0"/>
          </a:p>
        </p:txBody>
      </p:sp>
      <p:sp>
        <p:nvSpPr>
          <p:cNvPr id="88" name="Content Placeholder 2">
            <a:extLst>
              <a:ext uri="{FF2B5EF4-FFF2-40B4-BE49-F238E27FC236}">
                <a16:creationId xmlns:a16="http://schemas.microsoft.com/office/drawing/2014/main" id="{838990EC-8DDE-4B70-A3EA-D7056E7C001C}"/>
              </a:ext>
            </a:extLst>
          </p:cNvPr>
          <p:cNvSpPr>
            <a:spLocks noGrp="1"/>
          </p:cNvSpPr>
          <p:nvPr>
            <p:ph idx="11" hasCustomPrompt="1"/>
          </p:nvPr>
        </p:nvSpPr>
        <p:spPr>
          <a:xfrm>
            <a:off x="424541" y="4712654"/>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89" name="Content Placeholder 2">
            <a:extLst>
              <a:ext uri="{FF2B5EF4-FFF2-40B4-BE49-F238E27FC236}">
                <a16:creationId xmlns:a16="http://schemas.microsoft.com/office/drawing/2014/main" id="{2A91A654-E83E-4D78-B5DB-6EC9802206AC}"/>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90" name="Content Placeholder 2">
            <a:extLst>
              <a:ext uri="{FF2B5EF4-FFF2-40B4-BE49-F238E27FC236}">
                <a16:creationId xmlns:a16="http://schemas.microsoft.com/office/drawing/2014/main" id="{E7384EC0-4A3C-4EDA-9D06-896D1BF8BC15}"/>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92" name="Picture 91">
            <a:extLst>
              <a:ext uri="{FF2B5EF4-FFF2-40B4-BE49-F238E27FC236}">
                <a16:creationId xmlns:a16="http://schemas.microsoft.com/office/drawing/2014/main" id="{82963F38-1105-4812-92EE-3180170B8D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541" y="297257"/>
            <a:ext cx="7645971" cy="1089551"/>
          </a:xfrm>
          <a:prstGeom prst="rect">
            <a:avLst/>
          </a:prstGeom>
        </p:spPr>
      </p:pic>
      <p:sp>
        <p:nvSpPr>
          <p:cNvPr id="93" name="TextBox 92">
            <a:extLst>
              <a:ext uri="{FF2B5EF4-FFF2-40B4-BE49-F238E27FC236}">
                <a16:creationId xmlns:a16="http://schemas.microsoft.com/office/drawing/2014/main" id="{E5C3CF15-848D-4E0D-BEC0-66DE362860C5}"/>
              </a:ext>
            </a:extLst>
          </p:cNvPr>
          <p:cNvSpPr txBox="1"/>
          <p:nvPr userDrawn="1"/>
        </p:nvSpPr>
        <p:spPr>
          <a:xfrm>
            <a:off x="4343399" y="1130473"/>
            <a:ext cx="3855204" cy="461665"/>
          </a:xfrm>
          <a:prstGeom prst="rect">
            <a:avLst/>
          </a:prstGeom>
          <a:noFill/>
        </p:spPr>
        <p:txBody>
          <a:bodyPr wrap="square">
            <a:spAutoFit/>
          </a:bodyPr>
          <a:lstStyle/>
          <a:p>
            <a:r>
              <a:rPr lang="en-US" sz="2400" b="0" i="0" u="none" dirty="0">
                <a:latin typeface="Gotham" panose="02000504050000020004" pitchFamily="2" charset="0"/>
              </a:rPr>
              <a:t>Austin, TX 2023</a:t>
            </a:r>
          </a:p>
        </p:txBody>
      </p:sp>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3" name="Picture 2" descr="A picture containing logo&#10;&#10;Description automatically generated">
            <a:extLst>
              <a:ext uri="{FF2B5EF4-FFF2-40B4-BE49-F238E27FC236}">
                <a16:creationId xmlns:a16="http://schemas.microsoft.com/office/drawing/2014/main" id="{9293B566-D663-5D73-9552-C217235C34E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16792" y="4503881"/>
            <a:ext cx="4730152" cy="1999229"/>
          </a:xfrm>
          <a:prstGeom prst="rect">
            <a:avLst/>
          </a:prstGeom>
        </p:spPr>
      </p:pic>
    </p:spTree>
    <p:extLst>
      <p:ext uri="{BB962C8B-B14F-4D97-AF65-F5344CB8AC3E}">
        <p14:creationId xmlns:p14="http://schemas.microsoft.com/office/powerpoint/2010/main" val="11162291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ponsor Slide - Always Inclu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3F862E-C4FF-4978-AE2E-C7E6445415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58915" y="5074261"/>
            <a:ext cx="2785782" cy="704587"/>
          </a:xfrm>
          <a:prstGeom prst="rect">
            <a:avLst/>
          </a:prstGeom>
        </p:spPr>
      </p:pic>
      <p:pic>
        <p:nvPicPr>
          <p:cNvPr id="22" name="Picture 21">
            <a:extLst>
              <a:ext uri="{FF2B5EF4-FFF2-40B4-BE49-F238E27FC236}">
                <a16:creationId xmlns:a16="http://schemas.microsoft.com/office/drawing/2014/main" id="{ECE54603-BD37-4C18-A272-2A21C19B210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222805" y="1717591"/>
            <a:ext cx="2191484" cy="1834711"/>
          </a:xfrm>
          <a:prstGeom prst="rect">
            <a:avLst/>
          </a:prstGeom>
        </p:spPr>
      </p:pic>
      <p:pic>
        <p:nvPicPr>
          <p:cNvPr id="13" name="Picture 12">
            <a:extLst>
              <a:ext uri="{FF2B5EF4-FFF2-40B4-BE49-F238E27FC236}">
                <a16:creationId xmlns:a16="http://schemas.microsoft.com/office/drawing/2014/main" id="{503F2A8B-40F2-45D9-812D-E7E3A7DF8D62}"/>
              </a:ext>
            </a:extLst>
          </p:cNvPr>
          <p:cNvPicPr>
            <a:picLocks noChangeAspect="1"/>
          </p:cNvPicPr>
          <p:nvPr userDrawn="1"/>
        </p:nvPicPr>
        <p:blipFill>
          <a:blip r:embed="rId4"/>
          <a:stretch>
            <a:fillRect/>
          </a:stretch>
        </p:blipFill>
        <p:spPr>
          <a:xfrm>
            <a:off x="0" y="6791325"/>
            <a:ext cx="12192000" cy="66675"/>
          </a:xfrm>
          <a:prstGeom prst="rect">
            <a:avLst/>
          </a:prstGeom>
        </p:spPr>
      </p:pic>
      <p:sp>
        <p:nvSpPr>
          <p:cNvPr id="14" name="TextBox 13">
            <a:extLst>
              <a:ext uri="{FF2B5EF4-FFF2-40B4-BE49-F238E27FC236}">
                <a16:creationId xmlns:a16="http://schemas.microsoft.com/office/drawing/2014/main" id="{592DB329-810F-4F59-B70D-E045D2C6C5FC}"/>
              </a:ext>
            </a:extLst>
          </p:cNvPr>
          <p:cNvSpPr txBox="1"/>
          <p:nvPr userDrawn="1"/>
        </p:nvSpPr>
        <p:spPr>
          <a:xfrm>
            <a:off x="1059052" y="942569"/>
            <a:ext cx="10073899" cy="461665"/>
          </a:xfrm>
          <a:prstGeom prst="rect">
            <a:avLst/>
          </a:prstGeom>
          <a:noFill/>
        </p:spPr>
        <p:txBody>
          <a:bodyPr wrap="square">
            <a:spAutoFit/>
          </a:bodyPr>
          <a:lstStyle/>
          <a:p>
            <a:r>
              <a:rPr lang="en-US" sz="2400" b="0" i="0" u="none" dirty="0">
                <a:latin typeface="Gotham" panose="02000504050000020004" pitchFamily="2" charset="0"/>
              </a:rPr>
              <a:t>Thank you to ALL of our sponsors! - Be sure to stop by all tables!</a:t>
            </a:r>
          </a:p>
        </p:txBody>
      </p:sp>
      <p:sp>
        <p:nvSpPr>
          <p:cNvPr id="15" name="TextBox 14">
            <a:extLst>
              <a:ext uri="{FF2B5EF4-FFF2-40B4-BE49-F238E27FC236}">
                <a16:creationId xmlns:a16="http://schemas.microsoft.com/office/drawing/2014/main" id="{222B4632-0054-4743-800E-AD4E07026600}"/>
              </a:ext>
            </a:extLst>
          </p:cNvPr>
          <p:cNvSpPr txBox="1"/>
          <p:nvPr userDrawn="1"/>
        </p:nvSpPr>
        <p:spPr>
          <a:xfrm>
            <a:off x="3178853" y="1431445"/>
            <a:ext cx="1556289" cy="461665"/>
          </a:xfrm>
          <a:prstGeom prst="rect">
            <a:avLst/>
          </a:prstGeom>
          <a:noFill/>
        </p:spPr>
        <p:txBody>
          <a:bodyPr wrap="square">
            <a:spAutoFit/>
          </a:bodyPr>
          <a:lstStyle/>
          <a:p>
            <a:pPr algn="ctr"/>
            <a:r>
              <a:rPr lang="en-US" sz="2400" b="0" i="0" u="none" dirty="0">
                <a:solidFill>
                  <a:srgbClr val="C0C0C0"/>
                </a:solidFill>
                <a:latin typeface="Gotham" panose="02000504050000020004" pitchFamily="2" charset="0"/>
              </a:rPr>
              <a:t>Platinum</a:t>
            </a:r>
          </a:p>
        </p:txBody>
      </p:sp>
      <p:sp>
        <p:nvSpPr>
          <p:cNvPr id="16" name="TextBox 15">
            <a:extLst>
              <a:ext uri="{FF2B5EF4-FFF2-40B4-BE49-F238E27FC236}">
                <a16:creationId xmlns:a16="http://schemas.microsoft.com/office/drawing/2014/main" id="{B983FF6E-139D-4093-BF93-E25CDA2B9D4E}"/>
              </a:ext>
            </a:extLst>
          </p:cNvPr>
          <p:cNvSpPr txBox="1"/>
          <p:nvPr userDrawn="1"/>
        </p:nvSpPr>
        <p:spPr>
          <a:xfrm>
            <a:off x="4982273" y="1468607"/>
            <a:ext cx="1782946" cy="461665"/>
          </a:xfrm>
          <a:prstGeom prst="rect">
            <a:avLst/>
          </a:prstGeom>
          <a:noFill/>
        </p:spPr>
        <p:txBody>
          <a:bodyPr wrap="square">
            <a:spAutoFit/>
          </a:bodyPr>
          <a:lstStyle/>
          <a:p>
            <a:pPr algn="ctr"/>
            <a:r>
              <a:rPr lang="en-US" sz="2400" b="0" i="0" u="none" dirty="0">
                <a:solidFill>
                  <a:srgbClr val="FFD700"/>
                </a:solidFill>
                <a:latin typeface="Gotham" panose="02000504050000020004" pitchFamily="2" charset="0"/>
              </a:rPr>
              <a:t>Exhibitor</a:t>
            </a:r>
          </a:p>
        </p:txBody>
      </p:sp>
      <p:pic>
        <p:nvPicPr>
          <p:cNvPr id="30" name="Picture 29">
            <a:extLst>
              <a:ext uri="{FF2B5EF4-FFF2-40B4-BE49-F238E27FC236}">
                <a16:creationId xmlns:a16="http://schemas.microsoft.com/office/drawing/2014/main" id="{DD357A96-8A08-4A99-A76A-816EF1857A99}"/>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7399937" y="3586683"/>
            <a:ext cx="2644760" cy="714819"/>
          </a:xfrm>
          <a:prstGeom prst="rect">
            <a:avLst/>
          </a:prstGeom>
        </p:spPr>
      </p:pic>
      <p:pic>
        <p:nvPicPr>
          <p:cNvPr id="41" name="Picture 40">
            <a:extLst>
              <a:ext uri="{FF2B5EF4-FFF2-40B4-BE49-F238E27FC236}">
                <a16:creationId xmlns:a16="http://schemas.microsoft.com/office/drawing/2014/main" id="{B25B006C-A891-446E-B5CC-7291B0F16EB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3527" y="248772"/>
            <a:ext cx="3841615" cy="547430"/>
          </a:xfrm>
          <a:prstGeom prst="rect">
            <a:avLst/>
          </a:prstGeom>
        </p:spPr>
      </p:pic>
      <p:sp>
        <p:nvSpPr>
          <p:cNvPr id="42" name="TextBox 41">
            <a:extLst>
              <a:ext uri="{FF2B5EF4-FFF2-40B4-BE49-F238E27FC236}">
                <a16:creationId xmlns:a16="http://schemas.microsoft.com/office/drawing/2014/main" id="{F2388DFD-15F3-444B-86D6-A25C1CF46FCD}"/>
              </a:ext>
            </a:extLst>
          </p:cNvPr>
          <p:cNvSpPr txBox="1"/>
          <p:nvPr userDrawn="1"/>
        </p:nvSpPr>
        <p:spPr>
          <a:xfrm>
            <a:off x="2114334" y="657702"/>
            <a:ext cx="2394092" cy="276999"/>
          </a:xfrm>
          <a:prstGeom prst="rect">
            <a:avLst/>
          </a:prstGeom>
          <a:noFill/>
        </p:spPr>
        <p:txBody>
          <a:bodyPr wrap="square">
            <a:spAutoFit/>
          </a:bodyPr>
          <a:lstStyle/>
          <a:p>
            <a:r>
              <a:rPr lang="en-US" sz="1200" b="0" i="0" u="none" dirty="0">
                <a:latin typeface="Gotham" panose="02000504050000020004" pitchFamily="2" charset="0"/>
              </a:rPr>
              <a:t>Austin, TX – Feb 25</a:t>
            </a:r>
            <a:r>
              <a:rPr lang="en-US" sz="1200" b="0" i="0" u="none" baseline="30000" dirty="0">
                <a:latin typeface="Gotham" panose="02000504050000020004" pitchFamily="2" charset="0"/>
              </a:rPr>
              <a:t>th</a:t>
            </a:r>
            <a:r>
              <a:rPr lang="en-US" sz="1200" b="0" i="0" u="none" dirty="0">
                <a:latin typeface="Gotham" panose="02000504050000020004" pitchFamily="2" charset="0"/>
              </a:rPr>
              <a:t> 2023</a:t>
            </a:r>
          </a:p>
        </p:txBody>
      </p:sp>
      <p:sp>
        <p:nvSpPr>
          <p:cNvPr id="45" name="Rectangle 44">
            <a:extLst>
              <a:ext uri="{FF2B5EF4-FFF2-40B4-BE49-F238E27FC236}">
                <a16:creationId xmlns:a16="http://schemas.microsoft.com/office/drawing/2014/main" id="{F82B2208-958A-46F7-860B-8AE33ECBE0CD}"/>
              </a:ext>
            </a:extLst>
          </p:cNvPr>
          <p:cNvSpPr/>
          <p:nvPr userDrawn="1"/>
        </p:nvSpPr>
        <p:spPr>
          <a:xfrm>
            <a:off x="4910910" y="1431445"/>
            <a:ext cx="7200267" cy="4919933"/>
          </a:xfrm>
          <a:custGeom>
            <a:avLst/>
            <a:gdLst>
              <a:gd name="connsiteX0" fmla="*/ 0 w 7200267"/>
              <a:gd name="connsiteY0" fmla="*/ 0 h 4919933"/>
              <a:gd name="connsiteX1" fmla="*/ 481864 w 7200267"/>
              <a:gd name="connsiteY1" fmla="*/ 0 h 4919933"/>
              <a:gd name="connsiteX2" fmla="*/ 819723 w 7200267"/>
              <a:gd name="connsiteY2" fmla="*/ 0 h 4919933"/>
              <a:gd name="connsiteX3" fmla="*/ 1517595 w 7200267"/>
              <a:gd name="connsiteY3" fmla="*/ 0 h 4919933"/>
              <a:gd name="connsiteX4" fmla="*/ 1999459 w 7200267"/>
              <a:gd name="connsiteY4" fmla="*/ 0 h 4919933"/>
              <a:gd name="connsiteX5" fmla="*/ 2481323 w 7200267"/>
              <a:gd name="connsiteY5" fmla="*/ 0 h 4919933"/>
              <a:gd name="connsiteX6" fmla="*/ 3179195 w 7200267"/>
              <a:gd name="connsiteY6" fmla="*/ 0 h 4919933"/>
              <a:gd name="connsiteX7" fmla="*/ 3589056 w 7200267"/>
              <a:gd name="connsiteY7" fmla="*/ 0 h 4919933"/>
              <a:gd name="connsiteX8" fmla="*/ 4286928 w 7200267"/>
              <a:gd name="connsiteY8" fmla="*/ 0 h 4919933"/>
              <a:gd name="connsiteX9" fmla="*/ 4984800 w 7200267"/>
              <a:gd name="connsiteY9" fmla="*/ 0 h 4919933"/>
              <a:gd name="connsiteX10" fmla="*/ 5538667 w 7200267"/>
              <a:gd name="connsiteY10" fmla="*/ 0 h 4919933"/>
              <a:gd name="connsiteX11" fmla="*/ 6236539 w 7200267"/>
              <a:gd name="connsiteY11" fmla="*/ 0 h 4919933"/>
              <a:gd name="connsiteX12" fmla="*/ 6718403 w 7200267"/>
              <a:gd name="connsiteY12" fmla="*/ 0 h 4919933"/>
              <a:gd name="connsiteX13" fmla="*/ 7200267 w 7200267"/>
              <a:gd name="connsiteY13" fmla="*/ 0 h 4919933"/>
              <a:gd name="connsiteX14" fmla="*/ 7200267 w 7200267"/>
              <a:gd name="connsiteY14" fmla="*/ 595859 h 4919933"/>
              <a:gd name="connsiteX15" fmla="*/ 7200267 w 7200267"/>
              <a:gd name="connsiteY15" fmla="*/ 1142518 h 4919933"/>
              <a:gd name="connsiteX16" fmla="*/ 7200267 w 7200267"/>
              <a:gd name="connsiteY16" fmla="*/ 1689177 h 4919933"/>
              <a:gd name="connsiteX17" fmla="*/ 7200267 w 7200267"/>
              <a:gd name="connsiteY17" fmla="*/ 2285036 h 4919933"/>
              <a:gd name="connsiteX18" fmla="*/ 7200267 w 7200267"/>
              <a:gd name="connsiteY18" fmla="*/ 2880894 h 4919933"/>
              <a:gd name="connsiteX19" fmla="*/ 7200267 w 7200267"/>
              <a:gd name="connsiteY19" fmla="*/ 3476753 h 4919933"/>
              <a:gd name="connsiteX20" fmla="*/ 7200267 w 7200267"/>
              <a:gd name="connsiteY20" fmla="*/ 3875814 h 4919933"/>
              <a:gd name="connsiteX21" fmla="*/ 7200267 w 7200267"/>
              <a:gd name="connsiteY21" fmla="*/ 4324074 h 4919933"/>
              <a:gd name="connsiteX22" fmla="*/ 7200267 w 7200267"/>
              <a:gd name="connsiteY22" fmla="*/ 4919933 h 4919933"/>
              <a:gd name="connsiteX23" fmla="*/ 6718403 w 7200267"/>
              <a:gd name="connsiteY23" fmla="*/ 4919933 h 4919933"/>
              <a:gd name="connsiteX24" fmla="*/ 6164536 w 7200267"/>
              <a:gd name="connsiteY24" fmla="*/ 4919933 h 4919933"/>
              <a:gd name="connsiteX25" fmla="*/ 5826678 w 7200267"/>
              <a:gd name="connsiteY25" fmla="*/ 4919933 h 4919933"/>
              <a:gd name="connsiteX26" fmla="*/ 5488819 w 7200267"/>
              <a:gd name="connsiteY26" fmla="*/ 4919933 h 4919933"/>
              <a:gd name="connsiteX27" fmla="*/ 4934952 w 7200267"/>
              <a:gd name="connsiteY27" fmla="*/ 4919933 h 4919933"/>
              <a:gd name="connsiteX28" fmla="*/ 4525091 w 7200267"/>
              <a:gd name="connsiteY28" fmla="*/ 4919933 h 4919933"/>
              <a:gd name="connsiteX29" fmla="*/ 3899222 w 7200267"/>
              <a:gd name="connsiteY29" fmla="*/ 4919933 h 4919933"/>
              <a:gd name="connsiteX30" fmla="*/ 3489360 w 7200267"/>
              <a:gd name="connsiteY30" fmla="*/ 4919933 h 4919933"/>
              <a:gd name="connsiteX31" fmla="*/ 2863491 w 7200267"/>
              <a:gd name="connsiteY31" fmla="*/ 4919933 h 4919933"/>
              <a:gd name="connsiteX32" fmla="*/ 2525632 w 7200267"/>
              <a:gd name="connsiteY32" fmla="*/ 4919933 h 4919933"/>
              <a:gd name="connsiteX33" fmla="*/ 1899763 w 7200267"/>
              <a:gd name="connsiteY33" fmla="*/ 4919933 h 4919933"/>
              <a:gd name="connsiteX34" fmla="*/ 1489901 w 7200267"/>
              <a:gd name="connsiteY34" fmla="*/ 4919933 h 4919933"/>
              <a:gd name="connsiteX35" fmla="*/ 1152043 w 7200267"/>
              <a:gd name="connsiteY35" fmla="*/ 4919933 h 4919933"/>
              <a:gd name="connsiteX36" fmla="*/ 742181 w 7200267"/>
              <a:gd name="connsiteY36" fmla="*/ 4919933 h 4919933"/>
              <a:gd name="connsiteX37" fmla="*/ 0 w 7200267"/>
              <a:gd name="connsiteY37" fmla="*/ 4919933 h 4919933"/>
              <a:gd name="connsiteX38" fmla="*/ 0 w 7200267"/>
              <a:gd name="connsiteY38" fmla="*/ 4471672 h 4919933"/>
              <a:gd name="connsiteX39" fmla="*/ 0 w 7200267"/>
              <a:gd name="connsiteY39" fmla="*/ 4072611 h 4919933"/>
              <a:gd name="connsiteX40" fmla="*/ 0 w 7200267"/>
              <a:gd name="connsiteY40" fmla="*/ 3673550 h 4919933"/>
              <a:gd name="connsiteX41" fmla="*/ 0 w 7200267"/>
              <a:gd name="connsiteY41" fmla="*/ 3077691 h 4919933"/>
              <a:gd name="connsiteX42" fmla="*/ 0 w 7200267"/>
              <a:gd name="connsiteY42" fmla="*/ 2678630 h 4919933"/>
              <a:gd name="connsiteX43" fmla="*/ 0 w 7200267"/>
              <a:gd name="connsiteY43" fmla="*/ 2131971 h 4919933"/>
              <a:gd name="connsiteX44" fmla="*/ 0 w 7200267"/>
              <a:gd name="connsiteY44" fmla="*/ 1683710 h 4919933"/>
              <a:gd name="connsiteX45" fmla="*/ 0 w 7200267"/>
              <a:gd name="connsiteY45" fmla="*/ 1137051 h 4919933"/>
              <a:gd name="connsiteX46" fmla="*/ 0 w 7200267"/>
              <a:gd name="connsiteY46" fmla="*/ 590392 h 4919933"/>
              <a:gd name="connsiteX47" fmla="*/ 0 w 7200267"/>
              <a:gd name="connsiteY47" fmla="*/ 0 h 491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200267" h="4919933" extrusionOk="0">
                <a:moveTo>
                  <a:pt x="0" y="0"/>
                </a:moveTo>
                <a:cubicBezTo>
                  <a:pt x="145932" y="-29253"/>
                  <a:pt x="380065" y="45385"/>
                  <a:pt x="481864" y="0"/>
                </a:cubicBezTo>
                <a:cubicBezTo>
                  <a:pt x="583663" y="-45385"/>
                  <a:pt x="707949" y="18161"/>
                  <a:pt x="819723" y="0"/>
                </a:cubicBezTo>
                <a:cubicBezTo>
                  <a:pt x="931497" y="-18161"/>
                  <a:pt x="1234090" y="36460"/>
                  <a:pt x="1517595" y="0"/>
                </a:cubicBezTo>
                <a:cubicBezTo>
                  <a:pt x="1801100" y="-36460"/>
                  <a:pt x="1814182" y="50256"/>
                  <a:pt x="1999459" y="0"/>
                </a:cubicBezTo>
                <a:cubicBezTo>
                  <a:pt x="2184736" y="-50256"/>
                  <a:pt x="2300098" y="42091"/>
                  <a:pt x="2481323" y="0"/>
                </a:cubicBezTo>
                <a:cubicBezTo>
                  <a:pt x="2662548" y="-42091"/>
                  <a:pt x="3019553" y="10066"/>
                  <a:pt x="3179195" y="0"/>
                </a:cubicBezTo>
                <a:cubicBezTo>
                  <a:pt x="3338837" y="-10066"/>
                  <a:pt x="3500493" y="24233"/>
                  <a:pt x="3589056" y="0"/>
                </a:cubicBezTo>
                <a:cubicBezTo>
                  <a:pt x="3677619" y="-24233"/>
                  <a:pt x="3962682" y="11866"/>
                  <a:pt x="4286928" y="0"/>
                </a:cubicBezTo>
                <a:cubicBezTo>
                  <a:pt x="4611174" y="-11866"/>
                  <a:pt x="4756193" y="24657"/>
                  <a:pt x="4984800" y="0"/>
                </a:cubicBezTo>
                <a:cubicBezTo>
                  <a:pt x="5213407" y="-24657"/>
                  <a:pt x="5389840" y="32609"/>
                  <a:pt x="5538667" y="0"/>
                </a:cubicBezTo>
                <a:cubicBezTo>
                  <a:pt x="5687494" y="-32609"/>
                  <a:pt x="6004392" y="50024"/>
                  <a:pt x="6236539" y="0"/>
                </a:cubicBezTo>
                <a:cubicBezTo>
                  <a:pt x="6468686" y="-50024"/>
                  <a:pt x="6585521" y="15721"/>
                  <a:pt x="6718403" y="0"/>
                </a:cubicBezTo>
                <a:cubicBezTo>
                  <a:pt x="6851285" y="-15721"/>
                  <a:pt x="7092302" y="49894"/>
                  <a:pt x="7200267" y="0"/>
                </a:cubicBezTo>
                <a:cubicBezTo>
                  <a:pt x="7200467" y="242792"/>
                  <a:pt x="7198269" y="326394"/>
                  <a:pt x="7200267" y="595859"/>
                </a:cubicBezTo>
                <a:cubicBezTo>
                  <a:pt x="7202265" y="865324"/>
                  <a:pt x="7177427" y="917905"/>
                  <a:pt x="7200267" y="1142518"/>
                </a:cubicBezTo>
                <a:cubicBezTo>
                  <a:pt x="7223107" y="1367131"/>
                  <a:pt x="7178893" y="1574587"/>
                  <a:pt x="7200267" y="1689177"/>
                </a:cubicBezTo>
                <a:cubicBezTo>
                  <a:pt x="7221641" y="1803767"/>
                  <a:pt x="7142338" y="2068595"/>
                  <a:pt x="7200267" y="2285036"/>
                </a:cubicBezTo>
                <a:cubicBezTo>
                  <a:pt x="7258196" y="2501477"/>
                  <a:pt x="7150255" y="2723051"/>
                  <a:pt x="7200267" y="2880894"/>
                </a:cubicBezTo>
                <a:cubicBezTo>
                  <a:pt x="7250279" y="3038737"/>
                  <a:pt x="7136626" y="3215013"/>
                  <a:pt x="7200267" y="3476753"/>
                </a:cubicBezTo>
                <a:cubicBezTo>
                  <a:pt x="7263908" y="3738493"/>
                  <a:pt x="7158194" y="3748041"/>
                  <a:pt x="7200267" y="3875814"/>
                </a:cubicBezTo>
                <a:cubicBezTo>
                  <a:pt x="7242340" y="4003587"/>
                  <a:pt x="7158164" y="4219039"/>
                  <a:pt x="7200267" y="4324074"/>
                </a:cubicBezTo>
                <a:cubicBezTo>
                  <a:pt x="7242370" y="4429109"/>
                  <a:pt x="7172205" y="4703247"/>
                  <a:pt x="7200267" y="4919933"/>
                </a:cubicBezTo>
                <a:cubicBezTo>
                  <a:pt x="6979721" y="4975041"/>
                  <a:pt x="6825675" y="4876211"/>
                  <a:pt x="6718403" y="4919933"/>
                </a:cubicBezTo>
                <a:cubicBezTo>
                  <a:pt x="6611131" y="4963655"/>
                  <a:pt x="6433044" y="4910085"/>
                  <a:pt x="6164536" y="4919933"/>
                </a:cubicBezTo>
                <a:cubicBezTo>
                  <a:pt x="5896028" y="4929781"/>
                  <a:pt x="5980578" y="4904361"/>
                  <a:pt x="5826678" y="4919933"/>
                </a:cubicBezTo>
                <a:cubicBezTo>
                  <a:pt x="5672778" y="4935505"/>
                  <a:pt x="5590535" y="4913181"/>
                  <a:pt x="5488819" y="4919933"/>
                </a:cubicBezTo>
                <a:cubicBezTo>
                  <a:pt x="5387103" y="4926685"/>
                  <a:pt x="5053217" y="4909412"/>
                  <a:pt x="4934952" y="4919933"/>
                </a:cubicBezTo>
                <a:cubicBezTo>
                  <a:pt x="4816687" y="4930454"/>
                  <a:pt x="4724436" y="4880079"/>
                  <a:pt x="4525091" y="4919933"/>
                </a:cubicBezTo>
                <a:cubicBezTo>
                  <a:pt x="4325746" y="4959787"/>
                  <a:pt x="4085850" y="4849019"/>
                  <a:pt x="3899222" y="4919933"/>
                </a:cubicBezTo>
                <a:cubicBezTo>
                  <a:pt x="3712594" y="4990847"/>
                  <a:pt x="3689417" y="4889740"/>
                  <a:pt x="3489360" y="4919933"/>
                </a:cubicBezTo>
                <a:cubicBezTo>
                  <a:pt x="3289303" y="4950126"/>
                  <a:pt x="3145745" y="4898264"/>
                  <a:pt x="2863491" y="4919933"/>
                </a:cubicBezTo>
                <a:cubicBezTo>
                  <a:pt x="2581237" y="4941602"/>
                  <a:pt x="2685450" y="4893010"/>
                  <a:pt x="2525632" y="4919933"/>
                </a:cubicBezTo>
                <a:cubicBezTo>
                  <a:pt x="2365814" y="4946856"/>
                  <a:pt x="2144449" y="4916547"/>
                  <a:pt x="1899763" y="4919933"/>
                </a:cubicBezTo>
                <a:cubicBezTo>
                  <a:pt x="1655077" y="4923319"/>
                  <a:pt x="1692850" y="4890647"/>
                  <a:pt x="1489901" y="4919933"/>
                </a:cubicBezTo>
                <a:cubicBezTo>
                  <a:pt x="1286952" y="4949219"/>
                  <a:pt x="1272793" y="4907358"/>
                  <a:pt x="1152043" y="4919933"/>
                </a:cubicBezTo>
                <a:cubicBezTo>
                  <a:pt x="1031293" y="4932508"/>
                  <a:pt x="919365" y="4878195"/>
                  <a:pt x="742181" y="4919933"/>
                </a:cubicBezTo>
                <a:cubicBezTo>
                  <a:pt x="564997" y="4961671"/>
                  <a:pt x="316752" y="4917631"/>
                  <a:pt x="0" y="4919933"/>
                </a:cubicBezTo>
                <a:cubicBezTo>
                  <a:pt x="-7067" y="4775155"/>
                  <a:pt x="32101" y="4632097"/>
                  <a:pt x="0" y="4471672"/>
                </a:cubicBezTo>
                <a:cubicBezTo>
                  <a:pt x="-32101" y="4311247"/>
                  <a:pt x="13910" y="4260762"/>
                  <a:pt x="0" y="4072611"/>
                </a:cubicBezTo>
                <a:cubicBezTo>
                  <a:pt x="-13910" y="3884460"/>
                  <a:pt x="43602" y="3791586"/>
                  <a:pt x="0" y="3673550"/>
                </a:cubicBezTo>
                <a:cubicBezTo>
                  <a:pt x="-43602" y="3555514"/>
                  <a:pt x="36721" y="3276104"/>
                  <a:pt x="0" y="3077691"/>
                </a:cubicBezTo>
                <a:cubicBezTo>
                  <a:pt x="-36721" y="2879278"/>
                  <a:pt x="45464" y="2775331"/>
                  <a:pt x="0" y="2678630"/>
                </a:cubicBezTo>
                <a:cubicBezTo>
                  <a:pt x="-45464" y="2581929"/>
                  <a:pt x="40515" y="2307394"/>
                  <a:pt x="0" y="2131971"/>
                </a:cubicBezTo>
                <a:cubicBezTo>
                  <a:pt x="-40515" y="1956548"/>
                  <a:pt x="17558" y="1904433"/>
                  <a:pt x="0" y="1683710"/>
                </a:cubicBezTo>
                <a:cubicBezTo>
                  <a:pt x="-17558" y="1462987"/>
                  <a:pt x="17744" y="1318169"/>
                  <a:pt x="0" y="1137051"/>
                </a:cubicBezTo>
                <a:cubicBezTo>
                  <a:pt x="-17744" y="955933"/>
                  <a:pt x="1946" y="826568"/>
                  <a:pt x="0" y="590392"/>
                </a:cubicBezTo>
                <a:cubicBezTo>
                  <a:pt x="-1946" y="354216"/>
                  <a:pt x="29101" y="168285"/>
                  <a:pt x="0" y="0"/>
                </a:cubicBezTo>
                <a:close/>
              </a:path>
            </a:pathLst>
          </a:custGeom>
          <a:noFill/>
          <a:ln>
            <a:solidFill>
              <a:srgbClr val="FFD7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47" name="Rectangle 46">
            <a:extLst>
              <a:ext uri="{FF2B5EF4-FFF2-40B4-BE49-F238E27FC236}">
                <a16:creationId xmlns:a16="http://schemas.microsoft.com/office/drawing/2014/main" id="{B17A536F-4596-4DC9-83E8-7AB189E135AD}"/>
              </a:ext>
            </a:extLst>
          </p:cNvPr>
          <p:cNvSpPr/>
          <p:nvPr userDrawn="1"/>
        </p:nvSpPr>
        <p:spPr>
          <a:xfrm>
            <a:off x="182353" y="1404233"/>
            <a:ext cx="4631188" cy="5143216"/>
          </a:xfrm>
          <a:custGeom>
            <a:avLst/>
            <a:gdLst>
              <a:gd name="connsiteX0" fmla="*/ 0 w 4631188"/>
              <a:gd name="connsiteY0" fmla="*/ 0 h 5143216"/>
              <a:gd name="connsiteX1" fmla="*/ 532587 w 4631188"/>
              <a:gd name="connsiteY1" fmla="*/ 0 h 5143216"/>
              <a:gd name="connsiteX2" fmla="*/ 972549 w 4631188"/>
              <a:gd name="connsiteY2" fmla="*/ 0 h 5143216"/>
              <a:gd name="connsiteX3" fmla="*/ 1644072 w 4631188"/>
              <a:gd name="connsiteY3" fmla="*/ 0 h 5143216"/>
              <a:gd name="connsiteX4" fmla="*/ 2176658 w 4631188"/>
              <a:gd name="connsiteY4" fmla="*/ 0 h 5143216"/>
              <a:gd name="connsiteX5" fmla="*/ 2709245 w 4631188"/>
              <a:gd name="connsiteY5" fmla="*/ 0 h 5143216"/>
              <a:gd name="connsiteX6" fmla="*/ 3380767 w 4631188"/>
              <a:gd name="connsiteY6" fmla="*/ 0 h 5143216"/>
              <a:gd name="connsiteX7" fmla="*/ 3867042 w 4631188"/>
              <a:gd name="connsiteY7" fmla="*/ 0 h 5143216"/>
              <a:gd name="connsiteX8" fmla="*/ 4631188 w 4631188"/>
              <a:gd name="connsiteY8" fmla="*/ 0 h 5143216"/>
              <a:gd name="connsiteX9" fmla="*/ 4631188 w 4631188"/>
              <a:gd name="connsiteY9" fmla="*/ 674333 h 5143216"/>
              <a:gd name="connsiteX10" fmla="*/ 4631188 w 4631188"/>
              <a:gd name="connsiteY10" fmla="*/ 1142937 h 5143216"/>
              <a:gd name="connsiteX11" fmla="*/ 4631188 w 4631188"/>
              <a:gd name="connsiteY11" fmla="*/ 1714405 h 5143216"/>
              <a:gd name="connsiteX12" fmla="*/ 4631188 w 4631188"/>
              <a:gd name="connsiteY12" fmla="*/ 2337306 h 5143216"/>
              <a:gd name="connsiteX13" fmla="*/ 4631188 w 4631188"/>
              <a:gd name="connsiteY13" fmla="*/ 2754478 h 5143216"/>
              <a:gd name="connsiteX14" fmla="*/ 4631188 w 4631188"/>
              <a:gd name="connsiteY14" fmla="*/ 3325946 h 5143216"/>
              <a:gd name="connsiteX15" fmla="*/ 4631188 w 4631188"/>
              <a:gd name="connsiteY15" fmla="*/ 3897415 h 5143216"/>
              <a:gd name="connsiteX16" fmla="*/ 4631188 w 4631188"/>
              <a:gd name="connsiteY16" fmla="*/ 4468883 h 5143216"/>
              <a:gd name="connsiteX17" fmla="*/ 4631188 w 4631188"/>
              <a:gd name="connsiteY17" fmla="*/ 5143216 h 5143216"/>
              <a:gd name="connsiteX18" fmla="*/ 4005978 w 4631188"/>
              <a:gd name="connsiteY18" fmla="*/ 5143216 h 5143216"/>
              <a:gd name="connsiteX19" fmla="*/ 3566015 w 4631188"/>
              <a:gd name="connsiteY19" fmla="*/ 5143216 h 5143216"/>
              <a:gd name="connsiteX20" fmla="*/ 3079740 w 4631188"/>
              <a:gd name="connsiteY20" fmla="*/ 5143216 h 5143216"/>
              <a:gd name="connsiteX21" fmla="*/ 2408218 w 4631188"/>
              <a:gd name="connsiteY21" fmla="*/ 5143216 h 5143216"/>
              <a:gd name="connsiteX22" fmla="*/ 1829319 w 4631188"/>
              <a:gd name="connsiteY22" fmla="*/ 5143216 h 5143216"/>
              <a:gd name="connsiteX23" fmla="*/ 1343045 w 4631188"/>
              <a:gd name="connsiteY23" fmla="*/ 5143216 h 5143216"/>
              <a:gd name="connsiteX24" fmla="*/ 764146 w 4631188"/>
              <a:gd name="connsiteY24" fmla="*/ 5143216 h 5143216"/>
              <a:gd name="connsiteX25" fmla="*/ 0 w 4631188"/>
              <a:gd name="connsiteY25" fmla="*/ 5143216 h 5143216"/>
              <a:gd name="connsiteX26" fmla="*/ 0 w 4631188"/>
              <a:gd name="connsiteY26" fmla="*/ 4726044 h 5143216"/>
              <a:gd name="connsiteX27" fmla="*/ 0 w 4631188"/>
              <a:gd name="connsiteY27" fmla="*/ 4103143 h 5143216"/>
              <a:gd name="connsiteX28" fmla="*/ 0 w 4631188"/>
              <a:gd name="connsiteY28" fmla="*/ 3634539 h 5143216"/>
              <a:gd name="connsiteX29" fmla="*/ 0 w 4631188"/>
              <a:gd name="connsiteY29" fmla="*/ 2960207 h 5143216"/>
              <a:gd name="connsiteX30" fmla="*/ 0 w 4631188"/>
              <a:gd name="connsiteY30" fmla="*/ 2440170 h 5143216"/>
              <a:gd name="connsiteX31" fmla="*/ 0 w 4631188"/>
              <a:gd name="connsiteY31" fmla="*/ 2022998 h 5143216"/>
              <a:gd name="connsiteX32" fmla="*/ 0 w 4631188"/>
              <a:gd name="connsiteY32" fmla="*/ 1400098 h 5143216"/>
              <a:gd name="connsiteX33" fmla="*/ 0 w 4631188"/>
              <a:gd name="connsiteY33" fmla="*/ 931494 h 5143216"/>
              <a:gd name="connsiteX34" fmla="*/ 0 w 4631188"/>
              <a:gd name="connsiteY34" fmla="*/ 0 h 514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31188" h="5143216" extrusionOk="0">
                <a:moveTo>
                  <a:pt x="0" y="0"/>
                </a:moveTo>
                <a:cubicBezTo>
                  <a:pt x="155789" y="-18395"/>
                  <a:pt x="389837" y="18667"/>
                  <a:pt x="532587" y="0"/>
                </a:cubicBezTo>
                <a:cubicBezTo>
                  <a:pt x="675337" y="-18667"/>
                  <a:pt x="868311" y="45645"/>
                  <a:pt x="972549" y="0"/>
                </a:cubicBezTo>
                <a:cubicBezTo>
                  <a:pt x="1076787" y="-45645"/>
                  <a:pt x="1346586" y="8742"/>
                  <a:pt x="1644072" y="0"/>
                </a:cubicBezTo>
                <a:cubicBezTo>
                  <a:pt x="1941558" y="-8742"/>
                  <a:pt x="1998818" y="16790"/>
                  <a:pt x="2176658" y="0"/>
                </a:cubicBezTo>
                <a:cubicBezTo>
                  <a:pt x="2354498" y="-16790"/>
                  <a:pt x="2525248" y="42778"/>
                  <a:pt x="2709245" y="0"/>
                </a:cubicBezTo>
                <a:cubicBezTo>
                  <a:pt x="2893242" y="-42778"/>
                  <a:pt x="3130896" y="68462"/>
                  <a:pt x="3380767" y="0"/>
                </a:cubicBezTo>
                <a:cubicBezTo>
                  <a:pt x="3630638" y="-68462"/>
                  <a:pt x="3757300" y="55275"/>
                  <a:pt x="3867042" y="0"/>
                </a:cubicBezTo>
                <a:cubicBezTo>
                  <a:pt x="3976784" y="-55275"/>
                  <a:pt x="4471222" y="49038"/>
                  <a:pt x="4631188" y="0"/>
                </a:cubicBezTo>
                <a:cubicBezTo>
                  <a:pt x="4673568" y="319960"/>
                  <a:pt x="4620489" y="497528"/>
                  <a:pt x="4631188" y="674333"/>
                </a:cubicBezTo>
                <a:cubicBezTo>
                  <a:pt x="4641887" y="851138"/>
                  <a:pt x="4625677" y="988839"/>
                  <a:pt x="4631188" y="1142937"/>
                </a:cubicBezTo>
                <a:cubicBezTo>
                  <a:pt x="4636699" y="1297035"/>
                  <a:pt x="4623174" y="1467945"/>
                  <a:pt x="4631188" y="1714405"/>
                </a:cubicBezTo>
                <a:cubicBezTo>
                  <a:pt x="4639202" y="1960865"/>
                  <a:pt x="4600515" y="2154388"/>
                  <a:pt x="4631188" y="2337306"/>
                </a:cubicBezTo>
                <a:cubicBezTo>
                  <a:pt x="4661861" y="2520224"/>
                  <a:pt x="4608275" y="2574603"/>
                  <a:pt x="4631188" y="2754478"/>
                </a:cubicBezTo>
                <a:cubicBezTo>
                  <a:pt x="4654101" y="2934353"/>
                  <a:pt x="4564893" y="3053946"/>
                  <a:pt x="4631188" y="3325946"/>
                </a:cubicBezTo>
                <a:cubicBezTo>
                  <a:pt x="4697483" y="3597946"/>
                  <a:pt x="4564953" y="3751414"/>
                  <a:pt x="4631188" y="3897415"/>
                </a:cubicBezTo>
                <a:cubicBezTo>
                  <a:pt x="4697423" y="4043416"/>
                  <a:pt x="4581294" y="4205375"/>
                  <a:pt x="4631188" y="4468883"/>
                </a:cubicBezTo>
                <a:cubicBezTo>
                  <a:pt x="4681082" y="4732391"/>
                  <a:pt x="4608218" y="4961625"/>
                  <a:pt x="4631188" y="5143216"/>
                </a:cubicBezTo>
                <a:cubicBezTo>
                  <a:pt x="4396070" y="5204769"/>
                  <a:pt x="4201091" y="5119331"/>
                  <a:pt x="4005978" y="5143216"/>
                </a:cubicBezTo>
                <a:cubicBezTo>
                  <a:pt x="3810865" y="5167101"/>
                  <a:pt x="3711885" y="5111768"/>
                  <a:pt x="3566015" y="5143216"/>
                </a:cubicBezTo>
                <a:cubicBezTo>
                  <a:pt x="3420145" y="5174664"/>
                  <a:pt x="3303130" y="5097543"/>
                  <a:pt x="3079740" y="5143216"/>
                </a:cubicBezTo>
                <a:cubicBezTo>
                  <a:pt x="2856351" y="5188889"/>
                  <a:pt x="2708088" y="5074191"/>
                  <a:pt x="2408218" y="5143216"/>
                </a:cubicBezTo>
                <a:cubicBezTo>
                  <a:pt x="2108348" y="5212241"/>
                  <a:pt x="2037366" y="5079789"/>
                  <a:pt x="1829319" y="5143216"/>
                </a:cubicBezTo>
                <a:cubicBezTo>
                  <a:pt x="1621272" y="5206643"/>
                  <a:pt x="1481826" y="5089267"/>
                  <a:pt x="1343045" y="5143216"/>
                </a:cubicBezTo>
                <a:cubicBezTo>
                  <a:pt x="1204264" y="5197165"/>
                  <a:pt x="971544" y="5107256"/>
                  <a:pt x="764146" y="5143216"/>
                </a:cubicBezTo>
                <a:cubicBezTo>
                  <a:pt x="556748" y="5179176"/>
                  <a:pt x="165331" y="5062782"/>
                  <a:pt x="0" y="5143216"/>
                </a:cubicBezTo>
                <a:cubicBezTo>
                  <a:pt x="-49781" y="5027851"/>
                  <a:pt x="33085" y="4883419"/>
                  <a:pt x="0" y="4726044"/>
                </a:cubicBezTo>
                <a:cubicBezTo>
                  <a:pt x="-33085" y="4568669"/>
                  <a:pt x="20741" y="4335236"/>
                  <a:pt x="0" y="4103143"/>
                </a:cubicBezTo>
                <a:cubicBezTo>
                  <a:pt x="-20741" y="3871050"/>
                  <a:pt x="9657" y="3753211"/>
                  <a:pt x="0" y="3634539"/>
                </a:cubicBezTo>
                <a:cubicBezTo>
                  <a:pt x="-9657" y="3515867"/>
                  <a:pt x="3302" y="3100343"/>
                  <a:pt x="0" y="2960207"/>
                </a:cubicBezTo>
                <a:cubicBezTo>
                  <a:pt x="-3302" y="2820071"/>
                  <a:pt x="7229" y="2672752"/>
                  <a:pt x="0" y="2440170"/>
                </a:cubicBezTo>
                <a:cubicBezTo>
                  <a:pt x="-7229" y="2207588"/>
                  <a:pt x="9717" y="2136024"/>
                  <a:pt x="0" y="2022998"/>
                </a:cubicBezTo>
                <a:cubicBezTo>
                  <a:pt x="-9717" y="1909972"/>
                  <a:pt x="58504" y="1695216"/>
                  <a:pt x="0" y="1400098"/>
                </a:cubicBezTo>
                <a:cubicBezTo>
                  <a:pt x="-58504" y="1104980"/>
                  <a:pt x="14169" y="1033935"/>
                  <a:pt x="0" y="931494"/>
                </a:cubicBezTo>
                <a:cubicBezTo>
                  <a:pt x="-14169" y="829053"/>
                  <a:pt x="67175" y="283403"/>
                  <a:pt x="0" y="0"/>
                </a:cubicBezTo>
                <a:close/>
              </a:path>
            </a:pathLst>
          </a:custGeom>
          <a:noFill/>
          <a:ln cap="flat" cmpd="sng">
            <a:solidFill>
              <a:srgbClr val="E5E4E2"/>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6" name="Picture 5">
            <a:extLst>
              <a:ext uri="{FF2B5EF4-FFF2-40B4-BE49-F238E27FC236}">
                <a16:creationId xmlns:a16="http://schemas.microsoft.com/office/drawing/2014/main" id="{2352A89F-51DE-49AA-9959-1FABEB7E083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08528" y="4804726"/>
            <a:ext cx="2927558" cy="1312153"/>
          </a:xfrm>
          <a:prstGeom prst="rect">
            <a:avLst/>
          </a:prstGeom>
        </p:spPr>
      </p:pic>
      <p:pic>
        <p:nvPicPr>
          <p:cNvPr id="2" name="Picture 1">
            <a:extLst>
              <a:ext uri="{FF2B5EF4-FFF2-40B4-BE49-F238E27FC236}">
                <a16:creationId xmlns:a16="http://schemas.microsoft.com/office/drawing/2014/main" id="{FD9A7E95-DE4F-4B30-7AFB-22A0F9B4D3FA}"/>
              </a:ext>
            </a:extLst>
          </p:cNvPr>
          <p:cNvPicPr>
            <a:picLocks noChangeAspect="1"/>
          </p:cNvPicPr>
          <p:nvPr userDrawn="1"/>
        </p:nvPicPr>
        <p:blipFill>
          <a:blip r:embed="rId8"/>
          <a:stretch>
            <a:fillRect/>
          </a:stretch>
        </p:blipFill>
        <p:spPr>
          <a:xfrm>
            <a:off x="9877852" y="99397"/>
            <a:ext cx="2001938" cy="846180"/>
          </a:xfrm>
          <a:prstGeom prst="rect">
            <a:avLst/>
          </a:prstGeom>
        </p:spPr>
      </p:pic>
      <p:pic>
        <p:nvPicPr>
          <p:cNvPr id="10" name="Picture 9" descr="Logo&#10;&#10;Description automatically generated">
            <a:extLst>
              <a:ext uri="{FF2B5EF4-FFF2-40B4-BE49-F238E27FC236}">
                <a16:creationId xmlns:a16="http://schemas.microsoft.com/office/drawing/2014/main" id="{889DEC03-CBED-E445-A6A2-192B0D04FC8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59052" y="3586849"/>
            <a:ext cx="3354147" cy="1219690"/>
          </a:xfrm>
          <a:prstGeom prst="rect">
            <a:avLst/>
          </a:prstGeom>
        </p:spPr>
      </p:pic>
      <p:pic>
        <p:nvPicPr>
          <p:cNvPr id="33" name="Picture 32" descr="Logo&#10;&#10;Description automatically generated">
            <a:extLst>
              <a:ext uri="{FF2B5EF4-FFF2-40B4-BE49-F238E27FC236}">
                <a16:creationId xmlns:a16="http://schemas.microsoft.com/office/drawing/2014/main" id="{798E2B6C-336C-C4E8-9852-88051BE590D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095473" y="1929030"/>
            <a:ext cx="3112666" cy="1207133"/>
          </a:xfrm>
          <a:prstGeom prst="rect">
            <a:avLst/>
          </a:prstGeom>
        </p:spPr>
      </p:pic>
    </p:spTree>
    <p:extLst>
      <p:ext uri="{BB962C8B-B14F-4D97-AF65-F5344CB8AC3E}">
        <p14:creationId xmlns:p14="http://schemas.microsoft.com/office/powerpoint/2010/main" val="3533031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91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
        <p:nvSpPr>
          <p:cNvPr id="2" name="TextBox 1">
            <a:extLst>
              <a:ext uri="{FF2B5EF4-FFF2-40B4-BE49-F238E27FC236}">
                <a16:creationId xmlns:a16="http://schemas.microsoft.com/office/drawing/2014/main" id="{BFA0C982-A950-4468-94DF-C6BDC5E6E7D2}"/>
              </a:ext>
            </a:extLst>
          </p:cNvPr>
          <p:cNvSpPr txBox="1"/>
          <p:nvPr userDrawn="1"/>
        </p:nvSpPr>
        <p:spPr>
          <a:xfrm>
            <a:off x="1291804" y="3523286"/>
            <a:ext cx="9897036" cy="1446550"/>
          </a:xfrm>
          <a:prstGeom prst="rect">
            <a:avLst/>
          </a:prstGeom>
          <a:noFill/>
        </p:spPr>
        <p:txBody>
          <a:bodyPr wrap="square" rtlCol="0">
            <a:spAutoFit/>
          </a:bodyPr>
          <a:lstStyle/>
          <a:p>
            <a:pPr algn="ctr"/>
            <a:r>
              <a:rPr lang="en-GB" sz="4400" dirty="0"/>
              <a:t>Next Meeting -  March 21</a:t>
            </a:r>
            <a:r>
              <a:rPr lang="en-GB" sz="4400" baseline="30000" dirty="0"/>
              <a:t>st</a:t>
            </a:r>
            <a:r>
              <a:rPr lang="en-GB" sz="4400" dirty="0"/>
              <a:t> </a:t>
            </a:r>
            <a:br>
              <a:rPr lang="en-GB" sz="4400" dirty="0"/>
            </a:br>
            <a:r>
              <a:rPr lang="en-GB" sz="4400" dirty="0"/>
              <a:t>https://austindata.org</a:t>
            </a:r>
            <a:endParaRPr lang="en-US" sz="4400" b="0" i="0" dirty="0" err="1">
              <a:latin typeface="IBM Plex Sans" panose="020B0503050203000203" pitchFamily="34" charset="77"/>
              <a:ea typeface="Roboto" panose="02000000000000000000" pitchFamily="2" charset="0"/>
            </a:endParaRPr>
          </a:p>
        </p:txBody>
      </p:sp>
      <p:pic>
        <p:nvPicPr>
          <p:cNvPr id="3" name="Picture 2">
            <a:extLst>
              <a:ext uri="{FF2B5EF4-FFF2-40B4-BE49-F238E27FC236}">
                <a16:creationId xmlns:a16="http://schemas.microsoft.com/office/drawing/2014/main" id="{449EC61A-E3FF-D60F-05DB-E52E03F5F931}"/>
              </a:ext>
            </a:extLst>
          </p:cNvPr>
          <p:cNvPicPr>
            <a:picLocks noChangeAspect="1"/>
          </p:cNvPicPr>
          <p:nvPr userDrawn="1"/>
        </p:nvPicPr>
        <p:blipFill>
          <a:blip r:embed="rId3"/>
          <a:stretch>
            <a:fillRect/>
          </a:stretch>
        </p:blipFill>
        <p:spPr>
          <a:xfrm>
            <a:off x="2861625" y="443787"/>
            <a:ext cx="6468750" cy="2734214"/>
          </a:xfrm>
          <a:prstGeom prst="rect">
            <a:avLst/>
          </a:prstGeom>
        </p:spPr>
      </p:pic>
    </p:spTree>
    <p:extLst>
      <p:ext uri="{BB962C8B-B14F-4D97-AF65-F5344CB8AC3E}">
        <p14:creationId xmlns:p14="http://schemas.microsoft.com/office/powerpoint/2010/main" val="37091778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endParaRPr lang="en-US"/>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pic>
        <p:nvPicPr>
          <p:cNvPr id="14" name="Picture 13">
            <a:extLst>
              <a:ext uri="{FF2B5EF4-FFF2-40B4-BE49-F238E27FC236}">
                <a16:creationId xmlns:a16="http://schemas.microsoft.com/office/drawing/2014/main" id="{0A208F2E-40B5-4B3B-AAF2-A84D05C924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44412A3E-5D5E-4A3F-9CAA-52C51BB1E96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2023</a:t>
            </a:r>
          </a:p>
        </p:txBody>
      </p:sp>
    </p:spTree>
    <p:extLst>
      <p:ext uri="{BB962C8B-B14F-4D97-AF65-F5344CB8AC3E}">
        <p14:creationId xmlns:p14="http://schemas.microsoft.com/office/powerpoint/2010/main" val="3144184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9583057"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Session evaluation</a:t>
            </a:r>
          </a:p>
        </p:txBody>
      </p:sp>
      <p:sp>
        <p:nvSpPr>
          <p:cNvPr id="26" name="TextBox 25">
            <a:extLst>
              <a:ext uri="{FF2B5EF4-FFF2-40B4-BE49-F238E27FC236}">
                <a16:creationId xmlns:a16="http://schemas.microsoft.com/office/drawing/2014/main" id="{FEDC7C0B-1DAB-8544-9AAC-01B9C9A7782C}"/>
              </a:ext>
            </a:extLst>
          </p:cNvPr>
          <p:cNvSpPr txBox="1"/>
          <p:nvPr userDrawn="1"/>
        </p:nvSpPr>
        <p:spPr>
          <a:xfrm>
            <a:off x="424542" y="1415901"/>
            <a:ext cx="9583057" cy="769441"/>
          </a:xfrm>
          <a:prstGeom prst="rect">
            <a:avLst/>
          </a:prstGeom>
          <a:noFill/>
        </p:spPr>
        <p:txBody>
          <a:bodyPr wrap="square" rtlCol="0">
            <a:spAutoFit/>
          </a:bodyPr>
          <a:lstStyle/>
          <a:p>
            <a:pPr algn="l"/>
            <a:r>
              <a:rPr lang="en-GB" sz="4400" b="0" i="0" dirty="0">
                <a:solidFill>
                  <a:schemeClr val="tx1"/>
                </a:solidFill>
                <a:latin typeface="IBM Plex Sans" panose="020B0503050203000203" pitchFamily="34" charset="77"/>
              </a:rPr>
              <a:t>Your feedback is important to us</a:t>
            </a:r>
            <a:endParaRPr lang="en-US" sz="4400" b="0" i="0" dirty="0">
              <a:solidFill>
                <a:schemeClr val="tx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424541" y="3361753"/>
            <a:ext cx="9583057" cy="1200329"/>
          </a:xfrm>
          <a:prstGeom prst="rect">
            <a:avLst/>
          </a:prstGeom>
          <a:noFill/>
        </p:spPr>
        <p:txBody>
          <a:bodyPr wrap="square" rtlCol="0">
            <a:spAutoFit/>
          </a:bodyPr>
          <a:lstStyle/>
          <a:p>
            <a:pPr algn="l"/>
            <a:r>
              <a:rPr lang="en-GB" sz="3600" b="1" i="0" dirty="0">
                <a:solidFill>
                  <a:schemeClr val="tx1"/>
                </a:solidFill>
                <a:latin typeface="IBM Plex Sans" panose="020B0503050203000203" pitchFamily="34" charset="77"/>
              </a:rPr>
              <a:t>Please fill out your session evaluation and hand to speaker!</a:t>
            </a:r>
            <a:endParaRPr lang="en-US" sz="3600" b="1" i="0" dirty="0">
              <a:solidFill>
                <a:schemeClr val="tx1"/>
              </a:solidFill>
              <a:latin typeface="IBM Plex Sans" panose="020B0503050203000203" pitchFamily="34" charset="77"/>
              <a:ea typeface="Roboto" panose="02000000000000000000" pitchFamily="2" charset="0"/>
            </a:endParaRPr>
          </a:p>
        </p:txBody>
      </p:sp>
      <p:pic>
        <p:nvPicPr>
          <p:cNvPr id="12" name="Picture 11">
            <a:extLst>
              <a:ext uri="{FF2B5EF4-FFF2-40B4-BE49-F238E27FC236}">
                <a16:creationId xmlns:a16="http://schemas.microsoft.com/office/drawing/2014/main" id="{36548C01-0B92-49F4-A78A-35D9E63760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3" name="TextBox 12">
            <a:extLst>
              <a:ext uri="{FF2B5EF4-FFF2-40B4-BE49-F238E27FC236}">
                <a16:creationId xmlns:a16="http://schemas.microsoft.com/office/drawing/2014/main" id="{87EBAA63-07FE-4A35-8324-CF3631063E85}"/>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2023</a:t>
            </a:r>
          </a:p>
        </p:txBody>
      </p:sp>
      <p:pic>
        <p:nvPicPr>
          <p:cNvPr id="14" name="Picture 13">
            <a:extLst>
              <a:ext uri="{FF2B5EF4-FFF2-40B4-BE49-F238E27FC236}">
                <a16:creationId xmlns:a16="http://schemas.microsoft.com/office/drawing/2014/main" id="{9B4CEF79-C672-4D27-A074-87AF6BBA257E}"/>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15" name="TextBox 14">
            <a:extLst>
              <a:ext uri="{FF2B5EF4-FFF2-40B4-BE49-F238E27FC236}">
                <a16:creationId xmlns:a16="http://schemas.microsoft.com/office/drawing/2014/main" id="{61F7F81A-D121-4B34-A867-E38733B2F70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5656265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6159500"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tx1"/>
                </a:solidFill>
                <a:latin typeface="IBM Plex Sans" panose="020B0503050203000203" pitchFamily="34" charset="77"/>
              </a:defRPr>
            </a:lvl1pPr>
          </a:lstStyle>
          <a:p>
            <a:r>
              <a:rPr lang="en-GB"/>
              <a:t>Click to edit Master title style</a:t>
            </a:r>
            <a:endParaRPr lang="en-US"/>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22" name="Picture 21">
            <a:extLst>
              <a:ext uri="{FF2B5EF4-FFF2-40B4-BE49-F238E27FC236}">
                <a16:creationId xmlns:a16="http://schemas.microsoft.com/office/drawing/2014/main" id="{D33E1082-ADD0-4783-B2B2-9D5B58CE1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23" name="TextBox 22">
            <a:extLst>
              <a:ext uri="{FF2B5EF4-FFF2-40B4-BE49-F238E27FC236}">
                <a16:creationId xmlns:a16="http://schemas.microsoft.com/office/drawing/2014/main" id="{A7EC8206-B44A-488F-918E-6E05CDD1139D}"/>
              </a:ext>
            </a:extLst>
          </p:cNvPr>
          <p:cNvSpPr txBox="1"/>
          <p:nvPr userDrawn="1"/>
        </p:nvSpPr>
        <p:spPr>
          <a:xfrm>
            <a:off x="9889626" y="6442397"/>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pic>
        <p:nvPicPr>
          <p:cNvPr id="24" name="Picture 23">
            <a:extLst>
              <a:ext uri="{FF2B5EF4-FFF2-40B4-BE49-F238E27FC236}">
                <a16:creationId xmlns:a16="http://schemas.microsoft.com/office/drawing/2014/main" id="{E55E8CCA-0838-4267-BADD-8B4834708AF0}"/>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25" name="TextBox 24">
            <a:extLst>
              <a:ext uri="{FF2B5EF4-FFF2-40B4-BE49-F238E27FC236}">
                <a16:creationId xmlns:a16="http://schemas.microsoft.com/office/drawing/2014/main" id="{F1A475E2-8093-4F80-9FB9-4DB0B77719AC}"/>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8242373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2" name="Picture 11">
            <a:extLst>
              <a:ext uri="{FF2B5EF4-FFF2-40B4-BE49-F238E27FC236}">
                <a16:creationId xmlns:a16="http://schemas.microsoft.com/office/drawing/2014/main" id="{61681D52-3FE4-47D0-93D9-563590A859B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3" name="TextBox 12">
            <a:extLst>
              <a:ext uri="{FF2B5EF4-FFF2-40B4-BE49-F238E27FC236}">
                <a16:creationId xmlns:a16="http://schemas.microsoft.com/office/drawing/2014/main" id="{71713DA5-56FA-4ED6-988E-5AB568F83D0B}"/>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3484771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8" name="TextBox 7">
            <a:extLst>
              <a:ext uri="{FF2B5EF4-FFF2-40B4-BE49-F238E27FC236}">
                <a16:creationId xmlns:a16="http://schemas.microsoft.com/office/drawing/2014/main" id="{F8166752-8BA2-4DBA-B412-3AECBBF87C74}"/>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9" name="Picture 8">
            <a:extLst>
              <a:ext uri="{FF2B5EF4-FFF2-40B4-BE49-F238E27FC236}">
                <a16:creationId xmlns:a16="http://schemas.microsoft.com/office/drawing/2014/main" id="{A1853540-9834-436E-BBC5-B16A297380E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0" name="TextBox 9">
            <a:extLst>
              <a:ext uri="{FF2B5EF4-FFF2-40B4-BE49-F238E27FC236}">
                <a16:creationId xmlns:a16="http://schemas.microsoft.com/office/drawing/2014/main" id="{D14B7429-A258-46A3-8663-8B00263113F6}"/>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26403548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0" name="TextBox 9">
            <a:extLst>
              <a:ext uri="{FF2B5EF4-FFF2-40B4-BE49-F238E27FC236}">
                <a16:creationId xmlns:a16="http://schemas.microsoft.com/office/drawing/2014/main" id="{800746DE-7FCD-43C8-8262-DC2EE6C74CB4}"/>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5" name="Picture 14">
            <a:extLst>
              <a:ext uri="{FF2B5EF4-FFF2-40B4-BE49-F238E27FC236}">
                <a16:creationId xmlns:a16="http://schemas.microsoft.com/office/drawing/2014/main" id="{779C375E-572B-4C65-8BB1-2FC24767B89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6" name="TextBox 15">
            <a:extLst>
              <a:ext uri="{FF2B5EF4-FFF2-40B4-BE49-F238E27FC236}">
                <a16:creationId xmlns:a16="http://schemas.microsoft.com/office/drawing/2014/main" id="{6AAF9CDC-575E-41FA-BA1A-E30AF9839D5A}"/>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2022 #1022</a:t>
            </a:r>
          </a:p>
        </p:txBody>
      </p:sp>
    </p:spTree>
    <p:extLst>
      <p:ext uri="{BB962C8B-B14F-4D97-AF65-F5344CB8AC3E}">
        <p14:creationId xmlns:p14="http://schemas.microsoft.com/office/powerpoint/2010/main" val="2201582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6" name="TextBox 5">
            <a:extLst>
              <a:ext uri="{FF2B5EF4-FFF2-40B4-BE49-F238E27FC236}">
                <a16:creationId xmlns:a16="http://schemas.microsoft.com/office/drawing/2014/main" id="{7E9764F7-4DD9-414D-AB2A-D2D233BEDFC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7" name="Picture 6">
            <a:extLst>
              <a:ext uri="{FF2B5EF4-FFF2-40B4-BE49-F238E27FC236}">
                <a16:creationId xmlns:a16="http://schemas.microsoft.com/office/drawing/2014/main" id="{589AC238-C28B-4CC1-9F5B-39D3BA7C78E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8" name="TextBox 7">
            <a:extLst>
              <a:ext uri="{FF2B5EF4-FFF2-40B4-BE49-F238E27FC236}">
                <a16:creationId xmlns:a16="http://schemas.microsoft.com/office/drawing/2014/main" id="{0B504B46-9AE5-4C87-A7BF-AA5AA62EA9E4}"/>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7041011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7" name="TextBox 6">
            <a:extLst>
              <a:ext uri="{FF2B5EF4-FFF2-40B4-BE49-F238E27FC236}">
                <a16:creationId xmlns:a16="http://schemas.microsoft.com/office/drawing/2014/main" id="{6DD69B93-1509-4816-8C12-EFE4EB0F6AB6}"/>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0" name="Picture 9">
            <a:extLst>
              <a:ext uri="{FF2B5EF4-FFF2-40B4-BE49-F238E27FC236}">
                <a16:creationId xmlns:a16="http://schemas.microsoft.com/office/drawing/2014/main" id="{A866A7C8-AAB8-4304-A4B7-F34B5B59F66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1" name="TextBox 10">
            <a:extLst>
              <a:ext uri="{FF2B5EF4-FFF2-40B4-BE49-F238E27FC236}">
                <a16:creationId xmlns:a16="http://schemas.microsoft.com/office/drawing/2014/main" id="{996BCB36-E100-4711-9540-6FB844F117A2}"/>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1064450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bg2"/>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tx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AC35B791-6E9E-46A8-853D-F4AC2D4EE72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6" name="TextBox 5">
            <a:extLst>
              <a:ext uri="{FF2B5EF4-FFF2-40B4-BE49-F238E27FC236}">
                <a16:creationId xmlns:a16="http://schemas.microsoft.com/office/drawing/2014/main" id="{313DAFFC-905B-4289-9306-876C2D1152AE}"/>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9" name="TextBox 8">
            <a:extLst>
              <a:ext uri="{FF2B5EF4-FFF2-40B4-BE49-F238E27FC236}">
                <a16:creationId xmlns:a16="http://schemas.microsoft.com/office/drawing/2014/main" id="{FBE7CC69-EB7C-4814-B961-BDCB2564A875}"/>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784602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Subhead</a:t>
            </a:r>
          </a:p>
        </p:txBody>
      </p:sp>
    </p:spTree>
    <p:extLst>
      <p:ext uri="{BB962C8B-B14F-4D97-AF65-F5344CB8AC3E}">
        <p14:creationId xmlns:p14="http://schemas.microsoft.com/office/powerpoint/2010/main" val="99632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GB"/>
              <a:t>Click to edit Master title style</a:t>
            </a:r>
            <a:endParaRPr lang="en-US"/>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F22BF510-ABCB-4046-937A-8BB42A0D93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9" name="TextBox 8">
            <a:extLst>
              <a:ext uri="{FF2B5EF4-FFF2-40B4-BE49-F238E27FC236}">
                <a16:creationId xmlns:a16="http://schemas.microsoft.com/office/drawing/2014/main" id="{42D50F10-294E-4EB0-AD1E-FF67EC50537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10" name="TextBox 9">
            <a:extLst>
              <a:ext uri="{FF2B5EF4-FFF2-40B4-BE49-F238E27FC236}">
                <a16:creationId xmlns:a16="http://schemas.microsoft.com/office/drawing/2014/main" id="{555DC7F2-31CE-42F1-9A1E-4A9DF638372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40778045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23" name="TextBox 22">
            <a:extLst>
              <a:ext uri="{FF2B5EF4-FFF2-40B4-BE49-F238E27FC236}">
                <a16:creationId xmlns:a16="http://schemas.microsoft.com/office/drawing/2014/main" id="{56361032-8F61-40CD-9A74-6FDD63C094E5}"/>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24" name="Picture 23">
            <a:extLst>
              <a:ext uri="{FF2B5EF4-FFF2-40B4-BE49-F238E27FC236}">
                <a16:creationId xmlns:a16="http://schemas.microsoft.com/office/drawing/2014/main" id="{BCBCED8C-D563-4E11-83BD-FEDCC58205E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25" name="TextBox 24">
            <a:extLst>
              <a:ext uri="{FF2B5EF4-FFF2-40B4-BE49-F238E27FC236}">
                <a16:creationId xmlns:a16="http://schemas.microsoft.com/office/drawing/2014/main" id="{4FAB16E0-B838-44A8-8E03-6453ADF6BBB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4407129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FAE985-8449-4751-9D6E-7248D54819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557" y="230239"/>
            <a:ext cx="3841615" cy="547430"/>
          </a:xfrm>
          <a:prstGeom prst="rect">
            <a:avLst/>
          </a:prstGeom>
        </p:spPr>
      </p:pic>
      <p:sp>
        <p:nvSpPr>
          <p:cNvPr id="9" name="TextBox 8">
            <a:extLst>
              <a:ext uri="{FF2B5EF4-FFF2-40B4-BE49-F238E27FC236}">
                <a16:creationId xmlns:a16="http://schemas.microsoft.com/office/drawing/2014/main" id="{D5EFBE1F-34C7-4AC5-B097-04B0C787DC94}"/>
              </a:ext>
            </a:extLst>
          </p:cNvPr>
          <p:cNvSpPr txBox="1"/>
          <p:nvPr userDrawn="1"/>
        </p:nvSpPr>
        <p:spPr>
          <a:xfrm>
            <a:off x="2210364" y="639169"/>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D9B2E2E9-7892-4A0C-8710-4A554490BE4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9BA5C16D-5F14-4AE1-95EF-48B767C7F7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D3BDD9D5-9918-45B9-BBA6-602FC7E0ABA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36000013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52B19B-B298-48B8-8D81-68D7E70E9F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557" y="230239"/>
            <a:ext cx="3841615" cy="547430"/>
          </a:xfrm>
          <a:prstGeom prst="rect">
            <a:avLst/>
          </a:prstGeom>
        </p:spPr>
      </p:pic>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C41C1E91-397A-4D53-8EB8-83B1E77B353A}"/>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E7047E32-F44E-417D-8F43-289E2CEA32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C2656156-5A90-4597-A55B-E2AE6E1CDAA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2" name="TextBox 1">
            <a:extLst>
              <a:ext uri="{FF2B5EF4-FFF2-40B4-BE49-F238E27FC236}">
                <a16:creationId xmlns:a16="http://schemas.microsoft.com/office/drawing/2014/main" id="{BFEF0BC7-6A23-CE4C-3BA9-E2B0FD79D7CC}"/>
              </a:ext>
            </a:extLst>
          </p:cNvPr>
          <p:cNvSpPr txBox="1"/>
          <p:nvPr userDrawn="1"/>
        </p:nvSpPr>
        <p:spPr>
          <a:xfrm>
            <a:off x="2210364" y="665774"/>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3157605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GB"/>
              <a:t>Click to edit Master title style</a:t>
            </a:r>
            <a:endParaRPr lang="en-US"/>
          </a:p>
        </p:txBody>
      </p:sp>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522AB194-6E8D-4BE4-8BE3-2399A21B02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58249" y="1814109"/>
            <a:ext cx="7745812" cy="1103778"/>
          </a:xfrm>
          <a:prstGeom prst="rect">
            <a:avLst/>
          </a:prstGeom>
        </p:spPr>
      </p:pic>
      <p:sp>
        <p:nvSpPr>
          <p:cNvPr id="8" name="TextBox 7">
            <a:extLst>
              <a:ext uri="{FF2B5EF4-FFF2-40B4-BE49-F238E27FC236}">
                <a16:creationId xmlns:a16="http://schemas.microsoft.com/office/drawing/2014/main" id="{1A35A148-25CA-4E2F-9231-2851DA11E537}"/>
              </a:ext>
            </a:extLst>
          </p:cNvPr>
          <p:cNvSpPr txBox="1"/>
          <p:nvPr userDrawn="1"/>
        </p:nvSpPr>
        <p:spPr>
          <a:xfrm>
            <a:off x="6137328" y="2610482"/>
            <a:ext cx="3973907" cy="461665"/>
          </a:xfrm>
          <a:prstGeom prst="rect">
            <a:avLst/>
          </a:prstGeom>
          <a:noFill/>
        </p:spPr>
        <p:txBody>
          <a:bodyPr wrap="square">
            <a:spAutoFit/>
          </a:bodyPr>
          <a:lstStyle/>
          <a:p>
            <a:r>
              <a:rPr lang="en-US" sz="2400" b="0" i="0" u="none" dirty="0">
                <a:latin typeface="Gotham" panose="02000504050000020004" pitchFamily="2" charset="0"/>
              </a:rPr>
              <a:t>Austin, TX 2023</a:t>
            </a:r>
          </a:p>
        </p:txBody>
      </p:sp>
      <p:sp>
        <p:nvSpPr>
          <p:cNvPr id="9" name="TextBox 8">
            <a:extLst>
              <a:ext uri="{FF2B5EF4-FFF2-40B4-BE49-F238E27FC236}">
                <a16:creationId xmlns:a16="http://schemas.microsoft.com/office/drawing/2014/main" id="{3EF89DA8-09FE-44ED-BAF4-26B0F24AF0C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408588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extBox 10">
            <a:extLst>
              <a:ext uri="{FF2B5EF4-FFF2-40B4-BE49-F238E27FC236}">
                <a16:creationId xmlns:a16="http://schemas.microsoft.com/office/drawing/2014/main" id="{4A4D11FB-B593-49C6-AAAE-52ECEE63B06B}"/>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4" name="Picture 13">
            <a:extLst>
              <a:ext uri="{FF2B5EF4-FFF2-40B4-BE49-F238E27FC236}">
                <a16:creationId xmlns:a16="http://schemas.microsoft.com/office/drawing/2014/main" id="{94C3F52B-9CF9-485B-A937-EAF6D16E31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EFA2263F-B4A5-422A-96F8-2487A803766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6707734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2/24/2023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80397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73315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87955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9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0579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793760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6221094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545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a:t>MONTH YEAR</a:t>
            </a:r>
          </a:p>
        </p:txBody>
      </p:sp>
      <p:pic>
        <p:nvPicPr>
          <p:cNvPr id="11" name="Picture 10">
            <a:extLst>
              <a:ext uri="{FF2B5EF4-FFF2-40B4-BE49-F238E27FC236}">
                <a16:creationId xmlns:a16="http://schemas.microsoft.com/office/drawing/2014/main" id="{8134D7D7-4D91-7A46-AD10-3880DD21870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14738828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9" name="TextBox 8">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033239309"/>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9" r:id="rId10"/>
    <p:sldLayoutId id="2147484241" r:id="rId11"/>
    <p:sldLayoutId id="2147484242" r:id="rId12"/>
    <p:sldLayoutId id="2147484243" r:id="rId13"/>
    <p:sldLayoutId id="2147484244" r:id="rId14"/>
    <p:sldLayoutId id="2147484245" r:id="rId15"/>
    <p:sldLayoutId id="2147484246" r:id="rId16"/>
    <p:sldLayoutId id="2147484250"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528245779"/>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 id="2147484287" r:id="rId13"/>
    <p:sldLayoutId id="2147484288" r:id="rId14"/>
    <p:sldLayoutId id="2147484289" r:id="rId15"/>
    <p:sldLayoutId id="2147484290" r:id="rId16"/>
    <p:sldLayoutId id="2147484291" r:id="rId17"/>
    <p:sldLayoutId id="2147484292" r:id="rId18"/>
    <p:sldLayoutId id="2147484293" r:id="rId19"/>
    <p:sldLayoutId id="2147484294" r:id="rId20"/>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amazon.com/Beginning-Azure-Cognitive-Services-Intelligence/dp/1484271750"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hyperlink" Target="https://www.amazon.com/Pro-Database-Migration-Azure-Modernization/dp/1484282299"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mailto:matt@sqlatspeed.com?subject=SQL%20Saturday%20Jacksonville%20%22This%20Is%20Fine%22%20Feedback" TargetMode="External"/><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6.xml"/><Relationship Id="rId6" Type="http://schemas.openxmlformats.org/officeDocument/2006/relationships/image" Target="../media/image24.jpg"/><Relationship Id="rId5" Type="http://schemas.openxmlformats.org/officeDocument/2006/relationships/hyperlink" Target="https://github.com/sqlatspeed/2023_presentations" TargetMode="External"/><Relationship Id="rId10" Type="http://schemas.openxmlformats.org/officeDocument/2006/relationships/image" Target="../media/image28.png"/><Relationship Id="rId4" Type="http://schemas.openxmlformats.org/officeDocument/2006/relationships/hyperlink" Target="http://www.sqlatspeed.com/" TargetMode="External"/><Relationship Id="rId9" Type="http://schemas.openxmlformats.org/officeDocument/2006/relationships/image" Target="../media/image27.png"/></Relationships>
</file>

<file path=ppt/slides/_rels/slide28.xml.rels><?xml version="1.0" encoding="UTF-8" standalone="yes"?>
<Relationships xmlns="http://schemas.openxmlformats.org/package/2006/relationships"><Relationship Id="rId8" Type="http://schemas.openxmlformats.org/officeDocument/2006/relationships/hyperlink" Target="https://learn.microsoft.com/en-us/sql/dma/dma-sku-recommend-sql-db?view=sql-server-ver15" TargetMode="External"/><Relationship Id="rId3" Type="http://schemas.openxmlformats.org/officeDocument/2006/relationships/hyperlink" Target="https://www.youtube.com/watch?v=IJ4TsI9HGh0&amp;list=PLlrxD0HtieHieV7Jls72yFPSKyGqycbZR&amp;index=6&amp;t=16s" TargetMode="External"/><Relationship Id="rId7" Type="http://schemas.openxmlformats.org/officeDocument/2006/relationships/hyperlink" Target="https://github.com/MicrosoftDocs/azure-docs/blob/main/articles/dms/migration-using-azure-data-studio.md" TargetMode="External"/><Relationship Id="rId2" Type="http://schemas.openxmlformats.org/officeDocument/2006/relationships/hyperlink" Target="https://microsoft.github.io/sqlworkshops/" TargetMode="External"/><Relationship Id="rId1" Type="http://schemas.openxmlformats.org/officeDocument/2006/relationships/slideLayout" Target="../slideLayouts/slideLayout2.xml"/><Relationship Id="rId6" Type="http://schemas.openxmlformats.org/officeDocument/2006/relationships/hyperlink" Target="https://learn.microsoft.com/en-us/samples/azure-samples/smartbulkcopy/smart-bulk-copy/" TargetMode="External"/><Relationship Id="rId5" Type="http://schemas.openxmlformats.org/officeDocument/2006/relationships/hyperlink" Target="https://docs.microsoft.com/en-us/sql/dma/dma-consolidatereports?view=sql-server-ver15" TargetMode="External"/><Relationship Id="rId4" Type="http://schemas.openxmlformats.org/officeDocument/2006/relationships/hyperlink" Target="https://azure.microsoft.com/en-us/blog/announcing-new-options-for-sql-server-2008-and-windows-server-2008-end-of-support/" TargetMode="External"/><Relationship Id="rId9" Type="http://schemas.openxmlformats.org/officeDocument/2006/relationships/hyperlink" Target="https://github.com/spaghettidba/WorkloadTool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mailto:matt@sqlatspeed.com?subject=SQL%20Saturday%20Jacksonville%20%22This%20Is%20Fine%22%20Feedback" TargetMode="External"/><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hyperlink" Target="http://www.sqlatspeed.com/" TargetMode="External"/><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4C3E1-B460-924F-867E-DBB3C3100B45}"/>
              </a:ext>
            </a:extLst>
          </p:cNvPr>
          <p:cNvSpPr>
            <a:spLocks noGrp="1"/>
          </p:cNvSpPr>
          <p:nvPr>
            <p:ph type="body" idx="10"/>
          </p:nvPr>
        </p:nvSpPr>
        <p:spPr/>
        <p:txBody>
          <a:bodyPr/>
          <a:lstStyle/>
          <a:p>
            <a:r>
              <a:rPr lang="en-US" dirty="0"/>
              <a:t>Matt Gordon</a:t>
            </a:r>
          </a:p>
        </p:txBody>
      </p:sp>
      <p:sp>
        <p:nvSpPr>
          <p:cNvPr id="3" name="Title 2">
            <a:extLst>
              <a:ext uri="{FF2B5EF4-FFF2-40B4-BE49-F238E27FC236}">
                <a16:creationId xmlns:a16="http://schemas.microsoft.com/office/drawing/2014/main" id="{6507C344-3567-F14A-872A-D6D94B0422F3}"/>
              </a:ext>
            </a:extLst>
          </p:cNvPr>
          <p:cNvSpPr>
            <a:spLocks noGrp="1"/>
          </p:cNvSpPr>
          <p:nvPr>
            <p:ph type="ctrTitle"/>
          </p:nvPr>
        </p:nvSpPr>
        <p:spPr/>
        <p:txBody>
          <a:bodyPr/>
          <a:lstStyle/>
          <a:p>
            <a:r>
              <a:rPr lang="en-US" dirty="0"/>
              <a:t>Ground to Cloud: Your Migration Success Checklist</a:t>
            </a:r>
          </a:p>
        </p:txBody>
      </p:sp>
      <p:sp>
        <p:nvSpPr>
          <p:cNvPr id="4" name="Text Placeholder 3">
            <a:extLst>
              <a:ext uri="{FF2B5EF4-FFF2-40B4-BE49-F238E27FC236}">
                <a16:creationId xmlns:a16="http://schemas.microsoft.com/office/drawing/2014/main" id="{1CA756A4-3699-9F4D-99D3-8F6CA4D45694}"/>
              </a:ext>
            </a:extLst>
          </p:cNvPr>
          <p:cNvSpPr>
            <a:spLocks noGrp="1"/>
          </p:cNvSpPr>
          <p:nvPr>
            <p:ph type="body" sz="quarter" idx="11"/>
          </p:nvPr>
        </p:nvSpPr>
        <p:spPr/>
        <p:txBody>
          <a:bodyPr/>
          <a:lstStyle/>
          <a:p>
            <a:r>
              <a:rPr lang="en-US" dirty="0"/>
              <a:t>SQL Saturday Austin</a:t>
            </a:r>
          </a:p>
        </p:txBody>
      </p:sp>
    </p:spTree>
    <p:extLst>
      <p:ext uri="{BB962C8B-B14F-4D97-AF65-F5344CB8AC3E}">
        <p14:creationId xmlns:p14="http://schemas.microsoft.com/office/powerpoint/2010/main" val="15827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Where Is Our Stuff Going?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Which cloud?</a:t>
            </a:r>
          </a:p>
          <a:p>
            <a:endParaRPr lang="en-US" dirty="0"/>
          </a:p>
          <a:p>
            <a:r>
              <a:rPr lang="en-US" dirty="0"/>
              <a:t>IaaS? PaaS? A blend of the two?</a:t>
            </a:r>
          </a:p>
          <a:p>
            <a:endParaRPr lang="en-US" dirty="0"/>
          </a:p>
          <a:p>
            <a:r>
              <a:rPr lang="en-US" dirty="0"/>
              <a:t>Not sure what I mean?</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37828615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3408C-D32D-AC1E-4B01-966FB5511FA7}"/>
              </a:ext>
            </a:extLst>
          </p:cNvPr>
          <p:cNvSpPr>
            <a:spLocks noGrp="1"/>
          </p:cNvSpPr>
          <p:nvPr>
            <p:ph type="title"/>
          </p:nvPr>
        </p:nvSpPr>
        <p:spPr/>
        <p:txBody>
          <a:bodyPr/>
          <a:lstStyle/>
          <a:p>
            <a:r>
              <a:rPr lang="en-US" dirty="0"/>
              <a:t>Breaking Down The Cloud’s Alphabet Soup</a:t>
            </a:r>
          </a:p>
        </p:txBody>
      </p:sp>
      <p:pic>
        <p:nvPicPr>
          <p:cNvPr id="3" name="Picture 2" descr="http://robertgreiner.com/uploads/images/2014/AzureServicesOverview.png">
            <a:extLst>
              <a:ext uri="{FF2B5EF4-FFF2-40B4-BE49-F238E27FC236}">
                <a16:creationId xmlns:a16="http://schemas.microsoft.com/office/drawing/2014/main" id="{458D3972-643A-849A-9359-13822F140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855" y="755146"/>
            <a:ext cx="8642172" cy="5347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937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We Chose a Cloud…Now What?</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r>
              <a:rPr lang="en-US" sz="2400" dirty="0"/>
              <a:t>Azure VM vs Amazon EC2 vs Google Compute Engine</a:t>
            </a:r>
          </a:p>
          <a:p>
            <a:endParaRPr lang="en-US" sz="2400" dirty="0"/>
          </a:p>
          <a:p>
            <a:r>
              <a:rPr lang="en-US" sz="2400" dirty="0"/>
              <a:t>Azure SQL Database vs Amazon RDS vs Cloud SQL</a:t>
            </a:r>
          </a:p>
          <a:p>
            <a:endParaRPr lang="en-US" sz="2400" dirty="0"/>
          </a:p>
          <a:p>
            <a:r>
              <a:rPr lang="en-US" sz="2400" dirty="0"/>
              <a:t>Azure migration tooling &gt; AWS &gt; GCP</a:t>
            </a:r>
          </a:p>
          <a:p>
            <a:endParaRPr lang="en-US" sz="2400" dirty="0"/>
          </a:p>
          <a:p>
            <a:r>
              <a:rPr lang="en-US" sz="2400" dirty="0"/>
              <a:t>Remember skills/experience of the teams involved matter here</a:t>
            </a:r>
          </a:p>
        </p:txBody>
      </p:sp>
    </p:spTree>
    <p:extLst>
      <p:ext uri="{BB962C8B-B14F-4D97-AF65-F5344CB8AC3E}">
        <p14:creationId xmlns:p14="http://schemas.microsoft.com/office/powerpoint/2010/main" val="203761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If We Chose Azure…What Are Our Choices?</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r>
              <a:rPr lang="en-US" sz="2400" dirty="0"/>
              <a:t>Azure SQL </a:t>
            </a:r>
          </a:p>
          <a:p>
            <a:endParaRPr lang="en-US" sz="2400" dirty="0"/>
          </a:p>
          <a:p>
            <a:r>
              <a:rPr lang="en-US" sz="2400" dirty="0"/>
              <a:t>Azure SQL Managed Instance</a:t>
            </a:r>
          </a:p>
          <a:p>
            <a:endParaRPr lang="en-US" sz="2400" dirty="0"/>
          </a:p>
          <a:p>
            <a:r>
              <a:rPr lang="en-US" sz="2400" dirty="0"/>
              <a:t>General Purpose vs Business Critical service tiers</a:t>
            </a:r>
          </a:p>
          <a:p>
            <a:endParaRPr lang="en-US" sz="2400" dirty="0"/>
          </a:p>
          <a:p>
            <a:r>
              <a:rPr lang="en-US" sz="2400" dirty="0"/>
              <a:t>Hyperscale?</a:t>
            </a:r>
          </a:p>
          <a:p>
            <a:endParaRPr lang="en-US" sz="2400" dirty="0"/>
          </a:p>
          <a:p>
            <a:r>
              <a:rPr lang="en-US" sz="2400" dirty="0"/>
              <a:t>Serverless?</a:t>
            </a:r>
          </a:p>
        </p:txBody>
      </p:sp>
    </p:spTree>
    <p:extLst>
      <p:ext uri="{BB962C8B-B14F-4D97-AF65-F5344CB8AC3E}">
        <p14:creationId xmlns:p14="http://schemas.microsoft.com/office/powerpoint/2010/main" val="403560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So Many Choices…How Do I Pick?</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r>
              <a:rPr lang="en-US" sz="2400" dirty="0"/>
              <a:t>RTO/RPO?</a:t>
            </a:r>
          </a:p>
          <a:p>
            <a:endParaRPr lang="en-US" sz="2400" dirty="0"/>
          </a:p>
          <a:p>
            <a:r>
              <a:rPr lang="en-US" sz="2400" dirty="0"/>
              <a:t>What are our SLAs?</a:t>
            </a:r>
          </a:p>
          <a:p>
            <a:endParaRPr lang="en-US" sz="2400" dirty="0"/>
          </a:p>
          <a:p>
            <a:r>
              <a:rPr lang="en-US" sz="2400" dirty="0"/>
              <a:t>What is our budget?</a:t>
            </a:r>
          </a:p>
          <a:p>
            <a:endParaRPr lang="en-US" sz="2400" dirty="0"/>
          </a:p>
          <a:p>
            <a:r>
              <a:rPr lang="en-US" sz="2400" dirty="0"/>
              <a:t>Database Migration Assistant (DMA)</a:t>
            </a:r>
          </a:p>
          <a:p>
            <a:endParaRPr lang="en-US" sz="2400" dirty="0"/>
          </a:p>
          <a:p>
            <a:r>
              <a:rPr lang="en-US" sz="2400" dirty="0"/>
              <a:t>Azure SQL SKU recommendation within DMA</a:t>
            </a:r>
          </a:p>
        </p:txBody>
      </p:sp>
    </p:spTree>
    <p:extLst>
      <p:ext uri="{BB962C8B-B14F-4D97-AF65-F5344CB8AC3E}">
        <p14:creationId xmlns:p14="http://schemas.microsoft.com/office/powerpoint/2010/main" val="382325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Have We Tested It?</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Don’t just assume it will work</a:t>
            </a:r>
          </a:p>
          <a:p>
            <a:r>
              <a:rPr lang="en-US" dirty="0"/>
              <a:t>Can fix anything in the cloud with $$$ (almost)</a:t>
            </a:r>
          </a:p>
          <a:p>
            <a:r>
              <a:rPr lang="en-US" dirty="0"/>
              <a:t>Do we have any baseline information about performance?</a:t>
            </a:r>
          </a:p>
          <a:p>
            <a:r>
              <a:rPr lang="en-US" dirty="0"/>
              <a:t>Do we know how we’re going to evaluate performance and monitor it?</a:t>
            </a:r>
          </a:p>
          <a:p>
            <a:r>
              <a:rPr lang="en-US" dirty="0"/>
              <a:t>DMA SKU recommendations can help here</a:t>
            </a:r>
          </a:p>
          <a:p>
            <a:r>
              <a:rPr lang="en-US" dirty="0" err="1"/>
              <a:t>WorkloadTools</a:t>
            </a:r>
            <a:r>
              <a:rPr lang="en-US" dirty="0"/>
              <a:t> (Gianluca Sartori, @spaghettidba) can be a great community resource</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1760770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How Are We Migrating?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Azure Migrate</a:t>
            </a:r>
          </a:p>
          <a:p>
            <a:endParaRPr lang="en-US" sz="2400" dirty="0"/>
          </a:p>
          <a:p>
            <a:r>
              <a:rPr lang="en-US" sz="2400" dirty="0"/>
              <a:t>Amazon DMS</a:t>
            </a:r>
          </a:p>
          <a:p>
            <a:endParaRPr lang="en-US" sz="2400" dirty="0"/>
          </a:p>
          <a:p>
            <a:r>
              <a:rPr lang="en-US" sz="2400" dirty="0"/>
              <a:t>GCP “tooling”</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702727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How Are We Migrating It (details…)?</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IN" sz="2000" dirty="0">
                <a:solidFill>
                  <a:schemeClr val="accent1"/>
                </a:solidFill>
              </a:rPr>
              <a:t>Replication to Azure SQL </a:t>
            </a:r>
          </a:p>
          <a:p>
            <a:endParaRPr lang="en-IN" sz="2000" dirty="0">
              <a:solidFill>
                <a:schemeClr val="accent1"/>
              </a:solidFill>
            </a:endParaRPr>
          </a:p>
          <a:p>
            <a:r>
              <a:rPr lang="en-IN" sz="2000" dirty="0">
                <a:solidFill>
                  <a:schemeClr val="accent1"/>
                </a:solidFill>
              </a:rPr>
              <a:t>Replication to SQL Server on Azure VM</a:t>
            </a:r>
          </a:p>
          <a:p>
            <a:endParaRPr lang="en-IN" sz="2000" dirty="0">
              <a:solidFill>
                <a:schemeClr val="accent1"/>
              </a:solidFill>
            </a:endParaRPr>
          </a:p>
          <a:p>
            <a:r>
              <a:rPr lang="en-IN" sz="2000" dirty="0">
                <a:solidFill>
                  <a:schemeClr val="accent1"/>
                </a:solidFill>
              </a:rPr>
              <a:t>Log shipping to SQL Server on Azure VM</a:t>
            </a:r>
          </a:p>
          <a:p>
            <a:pPr marL="0" indent="0">
              <a:buNone/>
            </a:pPr>
            <a:endParaRPr lang="en-IN" sz="2000" dirty="0">
              <a:solidFill>
                <a:schemeClr val="accent1"/>
              </a:solidFill>
            </a:endParaRPr>
          </a:p>
          <a:p>
            <a:r>
              <a:rPr lang="en-IN" sz="2000" dirty="0">
                <a:solidFill>
                  <a:schemeClr val="accent1"/>
                </a:solidFill>
              </a:rPr>
              <a:t>Export data-tier application in SSMS and save to Azure</a:t>
            </a:r>
          </a:p>
          <a:p>
            <a:endParaRPr lang="en-US" dirty="0"/>
          </a:p>
          <a:p>
            <a:r>
              <a:rPr lang="en-US" dirty="0">
                <a:solidFill>
                  <a:schemeClr val="accent1"/>
                </a:solidFill>
              </a:rPr>
              <a:t>Smart Bulk Copy tool</a:t>
            </a:r>
          </a:p>
          <a:p>
            <a:endParaRPr lang="en-US" dirty="0">
              <a:solidFill>
                <a:schemeClr val="accent1"/>
              </a:solidFill>
            </a:endParaRPr>
          </a:p>
          <a:p>
            <a:r>
              <a:rPr lang="en-US" dirty="0">
                <a:solidFill>
                  <a:schemeClr val="accent1"/>
                </a:solidFill>
              </a:rPr>
              <a:t>Azure Data Studio migration extension</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29857780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a:xfrm>
            <a:off x="6400800" y="228601"/>
            <a:ext cx="5948737" cy="571499"/>
          </a:xfrm>
        </p:spPr>
        <p:txBody>
          <a:bodyPr/>
          <a:lstStyle/>
          <a:p>
            <a:r>
              <a:rPr lang="en-US" dirty="0"/>
              <a:t>How Are We Migrating (MI-specific?)</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Log Replay Service</a:t>
            </a:r>
          </a:p>
          <a:p>
            <a:endParaRPr lang="en-US" sz="2400" dirty="0"/>
          </a:p>
          <a:p>
            <a:r>
              <a:rPr lang="en-US" sz="2400" dirty="0"/>
              <a:t>Managed Instance Link</a:t>
            </a:r>
            <a:endParaRPr lang="en-US" sz="2800" dirty="0"/>
          </a:p>
          <a:p>
            <a:endParaRPr lang="en-US" sz="2400" dirty="0"/>
          </a:p>
          <a:p>
            <a:r>
              <a:rPr lang="en-US" sz="2400" dirty="0"/>
              <a:t>Backup and restore</a:t>
            </a:r>
          </a:p>
          <a:p>
            <a:endParaRPr lang="en-US" sz="2400" dirty="0"/>
          </a:p>
          <a:p>
            <a:r>
              <a:rPr lang="en-US" sz="2400" dirty="0"/>
              <a:t>Azure Data Studio migration extension</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2085575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When Are We Migrating?</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Set firm dates</a:t>
            </a:r>
          </a:p>
          <a:p>
            <a:endParaRPr lang="en-US" dirty="0"/>
          </a:p>
          <a:p>
            <a:r>
              <a:rPr lang="en-US" dirty="0"/>
              <a:t>Overcommunicate (especially externally)</a:t>
            </a:r>
          </a:p>
          <a:p>
            <a:endParaRPr lang="en-US" dirty="0"/>
          </a:p>
          <a:p>
            <a:r>
              <a:rPr lang="en-US" dirty="0"/>
              <a:t>Remember internal processes (end of month, end of quarter, etc.)</a:t>
            </a:r>
          </a:p>
          <a:p>
            <a:endParaRPr lang="en-US" dirty="0"/>
          </a:p>
          <a:p>
            <a:r>
              <a:rPr lang="en-US" dirty="0"/>
              <a:t>Take note of client/external processes</a:t>
            </a:r>
          </a:p>
          <a:p>
            <a:endParaRPr lang="en-US" dirty="0"/>
          </a:p>
          <a:p>
            <a:r>
              <a:rPr lang="en-US" dirty="0"/>
              <a:t>Adjust for people’s personal schedules and recovery time</a:t>
            </a:r>
          </a:p>
          <a:p>
            <a:endParaRPr lang="en-US" dirty="0"/>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16925649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818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Who Is Doing The Migrating?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Practice makes perfect</a:t>
            </a:r>
          </a:p>
          <a:p>
            <a:endParaRPr lang="en-US" dirty="0"/>
          </a:p>
          <a:p>
            <a:r>
              <a:rPr lang="en-US" dirty="0"/>
              <a:t>Put a migration team together</a:t>
            </a:r>
          </a:p>
          <a:p>
            <a:endParaRPr lang="en-US" dirty="0"/>
          </a:p>
          <a:p>
            <a:r>
              <a:rPr lang="en-US" dirty="0"/>
              <a:t>Plan for problems</a:t>
            </a:r>
          </a:p>
          <a:p>
            <a:endParaRPr lang="en-US" dirty="0"/>
          </a:p>
          <a:p>
            <a:r>
              <a:rPr lang="en-US" dirty="0"/>
              <a:t>Plan the problem response and practice it</a:t>
            </a:r>
          </a:p>
          <a:p>
            <a:endParaRPr lang="en-US" dirty="0"/>
          </a:p>
          <a:p>
            <a:r>
              <a:rPr lang="en-US" dirty="0"/>
              <a:t>Prepare for rollback(s)</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727314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Politics and Protection</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Cloud spend will often be pinned on data/infra teams</a:t>
            </a:r>
          </a:p>
          <a:p>
            <a:endParaRPr lang="en-US" dirty="0"/>
          </a:p>
          <a:p>
            <a:r>
              <a:rPr lang="en-US" dirty="0"/>
              <a:t>Set expectations clearly throughout the project</a:t>
            </a:r>
          </a:p>
          <a:p>
            <a:endParaRPr lang="en-US" dirty="0"/>
          </a:p>
          <a:p>
            <a:r>
              <a:rPr lang="en-US" dirty="0"/>
              <a:t>Understand that “we’ll fix our code when we’re in the cloud” pretty much never happens</a:t>
            </a:r>
          </a:p>
          <a:p>
            <a:endParaRPr lang="en-US" dirty="0"/>
          </a:p>
          <a:p>
            <a:r>
              <a:rPr lang="en-US" dirty="0"/>
              <a:t>Communicate development delays/obstacles throughout</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500836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Our Checklist</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What Is Moving?</a:t>
            </a:r>
          </a:p>
          <a:p>
            <a:endParaRPr lang="en-US" sz="2400" dirty="0"/>
          </a:p>
          <a:p>
            <a:r>
              <a:rPr lang="en-US" sz="2400" dirty="0"/>
              <a:t>Why?</a:t>
            </a:r>
          </a:p>
          <a:p>
            <a:endParaRPr lang="en-US" sz="2400" dirty="0"/>
          </a:p>
          <a:p>
            <a:r>
              <a:rPr lang="en-US" sz="2400" dirty="0"/>
              <a:t>Who Do We Need?</a:t>
            </a:r>
          </a:p>
          <a:p>
            <a:endParaRPr lang="en-US" sz="2400" dirty="0"/>
          </a:p>
          <a:p>
            <a:r>
              <a:rPr lang="en-US" sz="2400" dirty="0"/>
              <a:t>Where Is It Going?</a:t>
            </a:r>
          </a:p>
          <a:p>
            <a:endParaRPr lang="en-US" sz="2400" dirty="0"/>
          </a:p>
          <a:p>
            <a:r>
              <a:rPr lang="en-US" sz="2400" dirty="0"/>
              <a:t>Has It Been Tested?</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13097708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Our Checklist</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sz="2400" dirty="0"/>
              <a:t>How Are We Moving It?</a:t>
            </a:r>
          </a:p>
          <a:p>
            <a:endParaRPr lang="en-US" sz="2400" dirty="0"/>
          </a:p>
          <a:p>
            <a:r>
              <a:rPr lang="en-US" sz="2400" dirty="0"/>
              <a:t>When Are We Moving It?</a:t>
            </a:r>
          </a:p>
          <a:p>
            <a:endParaRPr lang="en-US" sz="2400" dirty="0"/>
          </a:p>
          <a:p>
            <a:r>
              <a:rPr lang="en-US" sz="2400" dirty="0"/>
              <a:t>Who Is Moving It?</a:t>
            </a:r>
          </a:p>
          <a:p>
            <a:endParaRPr lang="en-US" sz="2400" dirty="0"/>
          </a:p>
          <a:p>
            <a:r>
              <a:rPr lang="en-US" sz="2400" dirty="0"/>
              <a:t>Is The Team Protected?</a:t>
            </a:r>
          </a:p>
          <a:p>
            <a:endParaRPr lang="en-US" dirty="0"/>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30419583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FA1F8-6514-1EE5-AC25-29FAA20FBF31}"/>
              </a:ext>
            </a:extLst>
          </p:cNvPr>
          <p:cNvSpPr>
            <a:spLocks noGrp="1"/>
          </p:cNvSpPr>
          <p:nvPr>
            <p:ph type="title"/>
          </p:nvPr>
        </p:nvSpPr>
        <p:spPr>
          <a:xfrm>
            <a:off x="6400801" y="228601"/>
            <a:ext cx="5681608" cy="571499"/>
          </a:xfrm>
        </p:spPr>
        <p:txBody>
          <a:bodyPr/>
          <a:lstStyle/>
          <a:p>
            <a:r>
              <a:rPr lang="en-US" dirty="0"/>
              <a:t>The Slide Where I Sell My Books </a:t>
            </a:r>
          </a:p>
        </p:txBody>
      </p:sp>
      <p:sp>
        <p:nvSpPr>
          <p:cNvPr id="3" name="Text Placeholder 2">
            <a:extLst>
              <a:ext uri="{FF2B5EF4-FFF2-40B4-BE49-F238E27FC236}">
                <a16:creationId xmlns:a16="http://schemas.microsoft.com/office/drawing/2014/main" id="{3697A74B-4721-FD1A-7D73-66322951B652}"/>
              </a:ext>
            </a:extLst>
          </p:cNvPr>
          <p:cNvSpPr>
            <a:spLocks noGrp="1"/>
          </p:cNvSpPr>
          <p:nvPr>
            <p:ph type="body" idx="1"/>
          </p:nvPr>
        </p:nvSpPr>
        <p:spPr/>
        <p:txBody>
          <a:bodyPr/>
          <a:lstStyle/>
          <a:p>
            <a:r>
              <a:rPr lang="en-US" sz="2400" dirty="0">
                <a:hlinkClick r:id="rId3"/>
              </a:rPr>
              <a:t>Cognitive Services book</a:t>
            </a:r>
            <a:endParaRPr lang="en-US" sz="2400" dirty="0"/>
          </a:p>
          <a:p>
            <a:endParaRPr lang="en-US" sz="2400" dirty="0"/>
          </a:p>
          <a:p>
            <a:r>
              <a:rPr lang="en-US" sz="2400" dirty="0">
                <a:hlinkClick r:id="rId4"/>
              </a:rPr>
              <a:t>Database migration book</a:t>
            </a:r>
            <a:endParaRPr lang="en-US" sz="2400" dirty="0"/>
          </a:p>
          <a:p>
            <a:endParaRPr lang="en-US" dirty="0"/>
          </a:p>
        </p:txBody>
      </p:sp>
      <p:pic>
        <p:nvPicPr>
          <p:cNvPr id="5" name="Picture 4" descr="Graphical user interface&#10;&#10;Description automatically generated with medium confidence">
            <a:extLst>
              <a:ext uri="{FF2B5EF4-FFF2-40B4-BE49-F238E27FC236}">
                <a16:creationId xmlns:a16="http://schemas.microsoft.com/office/drawing/2014/main" id="{D0F24671-0DD1-5F46-74D6-740691279659}"/>
              </a:ext>
            </a:extLst>
          </p:cNvPr>
          <p:cNvPicPr>
            <a:picLocks noChangeAspect="1"/>
          </p:cNvPicPr>
          <p:nvPr/>
        </p:nvPicPr>
        <p:blipFill rotWithShape="1">
          <a:blip r:embed="rId5"/>
          <a:srcRect l="7633" r="4672" b="-1"/>
          <a:stretch/>
        </p:blipFill>
        <p:spPr>
          <a:xfrm>
            <a:off x="447760" y="228601"/>
            <a:ext cx="2607087" cy="4216886"/>
          </a:xfrm>
          <a:prstGeom prst="rect">
            <a:avLst/>
          </a:prstGeom>
        </p:spPr>
      </p:pic>
      <p:pic>
        <p:nvPicPr>
          <p:cNvPr id="6" name="Picture 5">
            <a:extLst>
              <a:ext uri="{FF2B5EF4-FFF2-40B4-BE49-F238E27FC236}">
                <a16:creationId xmlns:a16="http://schemas.microsoft.com/office/drawing/2014/main" id="{3E908EE5-7051-5B2E-D724-7D46BCF5814E}"/>
              </a:ext>
            </a:extLst>
          </p:cNvPr>
          <p:cNvPicPr>
            <a:picLocks noChangeAspect="1"/>
          </p:cNvPicPr>
          <p:nvPr/>
        </p:nvPicPr>
        <p:blipFill rotWithShape="1">
          <a:blip r:embed="rId6"/>
          <a:srcRect l="6518" r="4795" b="4"/>
          <a:stretch/>
        </p:blipFill>
        <p:spPr>
          <a:xfrm>
            <a:off x="3178210" y="222402"/>
            <a:ext cx="2612462" cy="4223087"/>
          </a:xfrm>
          <a:prstGeom prst="rect">
            <a:avLst/>
          </a:prstGeom>
        </p:spPr>
      </p:pic>
    </p:spTree>
    <p:extLst>
      <p:ext uri="{BB962C8B-B14F-4D97-AF65-F5344CB8AC3E}">
        <p14:creationId xmlns:p14="http://schemas.microsoft.com/office/powerpoint/2010/main" val="3314938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997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55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757F8-0D5E-EF48-A1A5-084446687834}"/>
              </a:ext>
            </a:extLst>
          </p:cNvPr>
          <p:cNvSpPr txBox="1"/>
          <p:nvPr/>
        </p:nvSpPr>
        <p:spPr>
          <a:xfrm>
            <a:off x="248114" y="2817118"/>
            <a:ext cx="7880854" cy="3785652"/>
          </a:xfrm>
          <a:prstGeom prst="rect">
            <a:avLst/>
          </a:prstGeom>
          <a:noFill/>
        </p:spPr>
        <p:txBody>
          <a:bodyPr wrap="square">
            <a:spAutoFit/>
          </a:bodyPr>
          <a:lstStyle/>
          <a:p>
            <a:pPr marL="0" indent="0">
              <a:buNone/>
            </a:pPr>
            <a:r>
              <a:rPr lang="en-US" sz="2400" b="1" dirty="0"/>
              <a:t>Matt Gordon</a:t>
            </a:r>
          </a:p>
          <a:p>
            <a:pPr marL="0" indent="0">
              <a:buNone/>
            </a:pPr>
            <a:r>
              <a:rPr lang="en-US" sz="2400" dirty="0"/>
              <a:t>Senior Azure Architect</a:t>
            </a:r>
          </a:p>
          <a:p>
            <a:pPr marL="0" indent="0">
              <a:buNone/>
            </a:pPr>
            <a:r>
              <a:rPr lang="en-US" sz="2400" dirty="0">
                <a:hlinkClick r:id="rId3"/>
              </a:rPr>
              <a:t>matt@sqlatspeed.com</a:t>
            </a:r>
            <a:endParaRPr lang="en-US" sz="2400" dirty="0"/>
          </a:p>
          <a:p>
            <a:pPr marL="0" indent="0">
              <a:buNone/>
            </a:pPr>
            <a:endParaRPr lang="en-US" sz="2400" dirty="0"/>
          </a:p>
          <a:p>
            <a:pPr marL="0" indent="0">
              <a:buNone/>
            </a:pPr>
            <a:r>
              <a:rPr lang="en-US" sz="2400" dirty="0"/>
              <a:t>       : @</a:t>
            </a:r>
            <a:r>
              <a:rPr lang="en-US" sz="2400" dirty="0" err="1"/>
              <a:t>sqlatspeed</a:t>
            </a:r>
            <a:endParaRPr lang="en-US" sz="2400" dirty="0"/>
          </a:p>
          <a:p>
            <a:pPr marL="0" indent="0">
              <a:buNone/>
            </a:pPr>
            <a:endParaRPr lang="en-US" sz="2400" dirty="0"/>
          </a:p>
          <a:p>
            <a:pPr marL="0" indent="0">
              <a:buNone/>
            </a:pPr>
            <a:r>
              <a:rPr lang="en-US" sz="2400" dirty="0">
                <a:hlinkClick r:id="rId4"/>
              </a:rPr>
              <a:t>www.sqlatspeed.com</a:t>
            </a:r>
            <a:endParaRPr lang="en-US" sz="2400" dirty="0"/>
          </a:p>
          <a:p>
            <a:pPr marL="0" indent="0">
              <a:buNone/>
            </a:pPr>
            <a:endParaRPr lang="en-US" sz="2400" dirty="0"/>
          </a:p>
          <a:p>
            <a:r>
              <a:rPr lang="en-US" sz="2400" dirty="0">
                <a:hlinkClick r:id="rId5"/>
              </a:rPr>
              <a:t>https://github.com/sqlatspeed/2023_presentations</a:t>
            </a:r>
            <a:endParaRPr lang="en-US" sz="2400" dirty="0"/>
          </a:p>
          <a:p>
            <a:pPr marL="0" indent="0">
              <a:buNone/>
            </a:pPr>
            <a:endParaRPr lang="en-US" sz="2400" dirty="0"/>
          </a:p>
        </p:txBody>
      </p:sp>
      <p:pic>
        <p:nvPicPr>
          <p:cNvPr id="4" name="Picture 2">
            <a:extLst>
              <a:ext uri="{FF2B5EF4-FFF2-40B4-BE49-F238E27FC236}">
                <a16:creationId xmlns:a16="http://schemas.microsoft.com/office/drawing/2014/main" id="{BBB3F85B-7E09-3B48-AFDD-98DDB8A59D92}"/>
              </a:ext>
            </a:extLst>
          </p:cNvPr>
          <p:cNvPicPr>
            <a:picLocks noChangeAspect="1" noChangeArrowheads="1"/>
          </p:cNvPicPr>
          <p:nvPr/>
        </p:nvPicPr>
        <p:blipFill>
          <a:blip r:embed="rId6"/>
          <a:srcRect/>
          <a:stretch/>
        </p:blipFill>
        <p:spPr bwMode="auto">
          <a:xfrm>
            <a:off x="7646399" y="1849744"/>
            <a:ext cx="3903206" cy="542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54279-130B-174F-BA28-16B84BD95A1D}"/>
              </a:ext>
            </a:extLst>
          </p:cNvPr>
          <p:cNvPicPr>
            <a:picLocks noChangeAspect="1"/>
          </p:cNvPicPr>
          <p:nvPr/>
        </p:nvPicPr>
        <p:blipFill>
          <a:blip r:embed="rId7"/>
          <a:stretch>
            <a:fillRect/>
          </a:stretch>
        </p:blipFill>
        <p:spPr>
          <a:xfrm>
            <a:off x="350856" y="4316232"/>
            <a:ext cx="374305" cy="374305"/>
          </a:xfrm>
          <a:prstGeom prst="rect">
            <a:avLst/>
          </a:prstGeom>
        </p:spPr>
      </p:pic>
      <p:pic>
        <p:nvPicPr>
          <p:cNvPr id="7" name="Picture 6">
            <a:extLst>
              <a:ext uri="{FF2B5EF4-FFF2-40B4-BE49-F238E27FC236}">
                <a16:creationId xmlns:a16="http://schemas.microsoft.com/office/drawing/2014/main" id="{6D2A7D13-53E4-004B-AA1D-112AC45023EB}"/>
              </a:ext>
            </a:extLst>
          </p:cNvPr>
          <p:cNvPicPr>
            <a:picLocks noChangeAspect="1"/>
          </p:cNvPicPr>
          <p:nvPr/>
        </p:nvPicPr>
        <p:blipFill>
          <a:blip r:embed="rId8"/>
          <a:srcRect/>
          <a:stretch/>
        </p:blipFill>
        <p:spPr>
          <a:xfrm>
            <a:off x="6386860" y="2817118"/>
            <a:ext cx="1742108" cy="2496787"/>
          </a:xfrm>
          <a:prstGeom prst="rect">
            <a:avLst/>
          </a:prstGeom>
        </p:spPr>
      </p:pic>
      <p:pic>
        <p:nvPicPr>
          <p:cNvPr id="8" name="Picture 7" descr="A picture containing grass, sky, outdoor, car&#10;&#10;Description automatically generated">
            <a:extLst>
              <a:ext uri="{FF2B5EF4-FFF2-40B4-BE49-F238E27FC236}">
                <a16:creationId xmlns:a16="http://schemas.microsoft.com/office/drawing/2014/main" id="{AE37B3DB-34A6-C342-87B5-CCAED263BCBC}"/>
              </a:ext>
            </a:extLst>
          </p:cNvPr>
          <p:cNvPicPr>
            <a:picLocks noChangeAspect="1"/>
          </p:cNvPicPr>
          <p:nvPr/>
        </p:nvPicPr>
        <p:blipFill>
          <a:blip r:embed="rId9"/>
          <a:stretch>
            <a:fillRect/>
          </a:stretch>
        </p:blipFill>
        <p:spPr>
          <a:xfrm>
            <a:off x="8269130" y="2817118"/>
            <a:ext cx="3280475" cy="245540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815EB03-B4A2-960D-F7AA-435953A5D088}"/>
              </a:ext>
            </a:extLst>
          </p:cNvPr>
          <p:cNvPicPr>
            <a:picLocks noChangeAspect="1"/>
          </p:cNvPicPr>
          <p:nvPr/>
        </p:nvPicPr>
        <p:blipFill>
          <a:blip r:embed="rId10"/>
          <a:stretch>
            <a:fillRect/>
          </a:stretch>
        </p:blipFill>
        <p:spPr>
          <a:xfrm>
            <a:off x="4516554" y="2817118"/>
            <a:ext cx="1730144" cy="2452122"/>
          </a:xfrm>
          <a:prstGeom prst="rect">
            <a:avLst/>
          </a:prstGeom>
        </p:spPr>
      </p:pic>
      <p:sp>
        <p:nvSpPr>
          <p:cNvPr id="2" name="Title 1">
            <a:extLst>
              <a:ext uri="{FF2B5EF4-FFF2-40B4-BE49-F238E27FC236}">
                <a16:creationId xmlns:a16="http://schemas.microsoft.com/office/drawing/2014/main" id="{81D1325E-EB23-3692-7FDA-CFF60EE77534}"/>
              </a:ext>
            </a:extLst>
          </p:cNvPr>
          <p:cNvSpPr txBox="1">
            <a:spLocks/>
          </p:cNvSpPr>
          <p:nvPr/>
        </p:nvSpPr>
        <p:spPr>
          <a:xfrm>
            <a:off x="248114" y="524181"/>
            <a:ext cx="9418359" cy="1325563"/>
          </a:xfrm>
          <a:prstGeom prst="rect">
            <a:avLst/>
          </a:prstGeom>
        </p:spPr>
        <p:txBody>
          <a:bodyPr/>
          <a:lst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dirty="0"/>
              <a:t>Thanks For Attending!</a:t>
            </a:r>
          </a:p>
        </p:txBody>
      </p:sp>
    </p:spTree>
    <p:extLst>
      <p:ext uri="{BB962C8B-B14F-4D97-AF65-F5344CB8AC3E}">
        <p14:creationId xmlns:p14="http://schemas.microsoft.com/office/powerpoint/2010/main" val="1380921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C9967-D497-4BED-BE7A-317F25BAC8AE}"/>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F40C14A3-8D2A-DDC4-6EF6-A07A495C919E}"/>
              </a:ext>
            </a:extLst>
          </p:cNvPr>
          <p:cNvSpPr>
            <a:spLocks noGrp="1"/>
          </p:cNvSpPr>
          <p:nvPr>
            <p:ph type="body" sz="quarter" idx="11"/>
          </p:nvPr>
        </p:nvSpPr>
        <p:spPr/>
        <p:txBody>
          <a:bodyPr/>
          <a:lstStyle/>
          <a:p>
            <a:r>
              <a:rPr lang="en-IN" sz="1800" dirty="0">
                <a:solidFill>
                  <a:schemeClr val="accent1"/>
                </a:solidFill>
                <a:hlinkClick r:id="rId2"/>
              </a:rPr>
              <a:t>Microsoft Ground to Cloud Workshop</a:t>
            </a:r>
            <a:endParaRPr lang="en-IN" sz="1800" dirty="0">
              <a:solidFill>
                <a:schemeClr val="accent1"/>
              </a:solidFill>
            </a:endParaRPr>
          </a:p>
          <a:p>
            <a:r>
              <a:rPr lang="en-IN" sz="1800" dirty="0">
                <a:solidFill>
                  <a:schemeClr val="accent1"/>
                </a:solidFill>
                <a:hlinkClick r:id="rId3"/>
              </a:rPr>
              <a:t>Creating Your First Azure SQL Database</a:t>
            </a:r>
            <a:endParaRPr lang="en-IN" sz="1800" dirty="0">
              <a:solidFill>
                <a:schemeClr val="accent1"/>
              </a:solidFill>
            </a:endParaRPr>
          </a:p>
          <a:p>
            <a:r>
              <a:rPr lang="en-IN" sz="1800" dirty="0">
                <a:solidFill>
                  <a:schemeClr val="accent1"/>
                </a:solidFill>
                <a:hlinkClick r:id="rId4"/>
              </a:rPr>
              <a:t>SQL Server 2008 Extended Support</a:t>
            </a:r>
            <a:endParaRPr lang="en-IN" sz="1800" dirty="0">
              <a:solidFill>
                <a:schemeClr val="accent1"/>
              </a:solidFill>
            </a:endParaRPr>
          </a:p>
          <a:p>
            <a:r>
              <a:rPr lang="en-IN" sz="1800" dirty="0">
                <a:solidFill>
                  <a:schemeClr val="accent1"/>
                </a:solidFill>
                <a:hlinkClick r:id="rId5"/>
              </a:rPr>
              <a:t>Running Data Migration Assistant Enterprise-Wide</a:t>
            </a:r>
            <a:endParaRPr lang="en-IN" sz="1800" dirty="0">
              <a:solidFill>
                <a:schemeClr val="accent1"/>
              </a:solidFill>
            </a:endParaRPr>
          </a:p>
          <a:p>
            <a:r>
              <a:rPr lang="en-IN" sz="1800" dirty="0">
                <a:solidFill>
                  <a:schemeClr val="accent1"/>
                </a:solidFill>
                <a:hlinkClick r:id="rId6"/>
              </a:rPr>
              <a:t>Smart Bulk Copy</a:t>
            </a:r>
            <a:endParaRPr lang="en-IN" sz="1800" dirty="0">
              <a:solidFill>
                <a:schemeClr val="accent1"/>
              </a:solidFill>
            </a:endParaRPr>
          </a:p>
          <a:p>
            <a:r>
              <a:rPr lang="en-IN" sz="1800" dirty="0">
                <a:solidFill>
                  <a:schemeClr val="accent1"/>
                </a:solidFill>
                <a:hlinkClick r:id="rId7"/>
              </a:rPr>
              <a:t>Azure Data Studio Migration Extension</a:t>
            </a:r>
            <a:endParaRPr lang="en-IN" sz="1800" dirty="0">
              <a:solidFill>
                <a:schemeClr val="accent1"/>
              </a:solidFill>
            </a:endParaRPr>
          </a:p>
          <a:p>
            <a:r>
              <a:rPr lang="en-IN" dirty="0">
                <a:solidFill>
                  <a:schemeClr val="accent1"/>
                </a:solidFill>
                <a:hlinkClick r:id="rId8"/>
              </a:rPr>
              <a:t>Azure SQL SKU recommendations</a:t>
            </a:r>
            <a:endParaRPr lang="en-IN" dirty="0">
              <a:solidFill>
                <a:schemeClr val="accent1"/>
              </a:solidFill>
            </a:endParaRPr>
          </a:p>
          <a:p>
            <a:r>
              <a:rPr lang="en-IN" sz="1800" dirty="0" err="1">
                <a:solidFill>
                  <a:schemeClr val="accent1"/>
                </a:solidFill>
                <a:hlinkClick r:id="rId9"/>
              </a:rPr>
              <a:t>WorkloadTools</a:t>
            </a:r>
            <a:r>
              <a:rPr lang="en-IN" sz="1800" dirty="0">
                <a:solidFill>
                  <a:schemeClr val="accent1"/>
                </a:solidFill>
                <a:hlinkClick r:id="rId9"/>
              </a:rPr>
              <a:t> GitHub repo</a:t>
            </a:r>
            <a:endParaRPr lang="en-IN" sz="1800" dirty="0">
              <a:solidFill>
                <a:schemeClr val="accent1"/>
              </a:solidFill>
            </a:endParaRPr>
          </a:p>
          <a:p>
            <a:endParaRPr lang="en-US" dirty="0"/>
          </a:p>
        </p:txBody>
      </p:sp>
    </p:spTree>
    <p:extLst>
      <p:ext uri="{BB962C8B-B14F-4D97-AF65-F5344CB8AC3E}">
        <p14:creationId xmlns:p14="http://schemas.microsoft.com/office/powerpoint/2010/main" val="126184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766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4B23FD-2691-4C07-AC22-3DB21B4B6598}"/>
              </a:ext>
            </a:extLst>
          </p:cNvPr>
          <p:cNvSpPr txBox="1"/>
          <p:nvPr/>
        </p:nvSpPr>
        <p:spPr>
          <a:xfrm>
            <a:off x="1124374" y="672266"/>
            <a:ext cx="10315786" cy="156966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600" b="0" i="0" u="none" strike="noStrike" kern="1200" cap="none" spc="0" normalizeH="0" baseline="0" noProof="0" dirty="0">
                <a:ln>
                  <a:noFill/>
                </a:ln>
                <a:solidFill>
                  <a:srgbClr val="222222"/>
                </a:solidFill>
                <a:effectLst/>
                <a:uLnTx/>
                <a:uFillTx/>
                <a:latin typeface="Gotham Black" pitchFamily="50" charset="0"/>
                <a:ea typeface="Roboto" panose="02000000000000000000" pitchFamily="2" charset="0"/>
                <a:cs typeface="Arial" panose="020B0604020202020204" pitchFamily="34" charset="0"/>
              </a:rPr>
              <a:t>Vendor Bingo</a:t>
            </a:r>
          </a:p>
        </p:txBody>
      </p:sp>
      <p:sp>
        <p:nvSpPr>
          <p:cNvPr id="6" name="TextBox 5">
            <a:extLst>
              <a:ext uri="{FF2B5EF4-FFF2-40B4-BE49-F238E27FC236}">
                <a16:creationId xmlns:a16="http://schemas.microsoft.com/office/drawing/2014/main" id="{CFB3C2F5-F1A0-FF4E-0BB0-4E1866617E74}"/>
              </a:ext>
            </a:extLst>
          </p:cNvPr>
          <p:cNvSpPr txBox="1"/>
          <p:nvPr/>
        </p:nvSpPr>
        <p:spPr>
          <a:xfrm>
            <a:off x="580252" y="4308672"/>
            <a:ext cx="9891323" cy="120032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222222"/>
                </a:solidFill>
                <a:effectLst/>
                <a:uLnTx/>
                <a:uFillTx/>
                <a:latin typeface="Gotham Black" pitchFamily="50" charset="0"/>
                <a:ea typeface="Roboto" panose="02000000000000000000" pitchFamily="2" charset="0"/>
                <a:cs typeface="Arial" panose="020B0604020202020204" pitchFamily="34" charset="0"/>
              </a:rPr>
              <a:t>Visit all the vendors and have them sign your card in your bag to be entered to win an $200 Amazon eGift Card – (Must be present to win)</a:t>
            </a:r>
          </a:p>
        </p:txBody>
      </p:sp>
    </p:spTree>
    <p:extLst>
      <p:ext uri="{BB962C8B-B14F-4D97-AF65-F5344CB8AC3E}">
        <p14:creationId xmlns:p14="http://schemas.microsoft.com/office/powerpoint/2010/main" val="467075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757F8-0D5E-EF48-A1A5-084446687834}"/>
              </a:ext>
            </a:extLst>
          </p:cNvPr>
          <p:cNvSpPr txBox="1"/>
          <p:nvPr/>
        </p:nvSpPr>
        <p:spPr>
          <a:xfrm>
            <a:off x="248114" y="2817118"/>
            <a:ext cx="7488326" cy="3785652"/>
          </a:xfrm>
          <a:prstGeom prst="rect">
            <a:avLst/>
          </a:prstGeom>
          <a:noFill/>
        </p:spPr>
        <p:txBody>
          <a:bodyPr wrap="square">
            <a:spAutoFit/>
          </a:bodyPr>
          <a:lstStyle/>
          <a:p>
            <a:pPr marL="0" indent="0">
              <a:buNone/>
            </a:pPr>
            <a:r>
              <a:rPr lang="en-US" sz="2400" b="1" dirty="0"/>
              <a:t>Matt Gordon</a:t>
            </a:r>
          </a:p>
          <a:p>
            <a:pPr marL="0" indent="0">
              <a:buNone/>
            </a:pPr>
            <a:r>
              <a:rPr lang="en-US" sz="2400" dirty="0"/>
              <a:t>Senior Azure Architect</a:t>
            </a:r>
          </a:p>
          <a:p>
            <a:pPr marL="0" indent="0">
              <a:buNone/>
            </a:pPr>
            <a:r>
              <a:rPr lang="en-US" sz="2400" dirty="0">
                <a:hlinkClick r:id="rId3"/>
              </a:rPr>
              <a:t>matt@sqlatspeed.com</a:t>
            </a:r>
            <a:endParaRPr lang="en-US" sz="2400" dirty="0"/>
          </a:p>
          <a:p>
            <a:pPr marL="0" indent="0">
              <a:buNone/>
            </a:pPr>
            <a:endParaRPr lang="en-US" sz="2400" dirty="0"/>
          </a:p>
          <a:p>
            <a:pPr marL="0" indent="0">
              <a:buNone/>
            </a:pPr>
            <a:r>
              <a:rPr lang="en-US" sz="2400" dirty="0"/>
              <a:t>       : @</a:t>
            </a:r>
            <a:r>
              <a:rPr lang="en-US" sz="2400" dirty="0" err="1"/>
              <a:t>sqlatspeed</a:t>
            </a:r>
            <a:endParaRPr lang="en-US" sz="2400" dirty="0"/>
          </a:p>
          <a:p>
            <a:pPr marL="0" indent="0">
              <a:buNone/>
            </a:pPr>
            <a:endParaRPr lang="en-US" sz="2400" dirty="0"/>
          </a:p>
          <a:p>
            <a:pPr marL="0" indent="0">
              <a:buNone/>
            </a:pPr>
            <a:r>
              <a:rPr lang="en-US" sz="2400" dirty="0">
                <a:hlinkClick r:id="rId4"/>
              </a:rPr>
              <a:t>www.sqlatspeed.com</a:t>
            </a:r>
            <a:endParaRPr lang="en-US" sz="2400" dirty="0"/>
          </a:p>
          <a:p>
            <a:pPr marL="0" indent="0">
              <a:buNone/>
            </a:pPr>
            <a:endParaRPr lang="en-US" sz="2400" dirty="0"/>
          </a:p>
          <a:p>
            <a:endParaRPr lang="en-US" sz="2400" dirty="0"/>
          </a:p>
          <a:p>
            <a:pPr marL="0" indent="0">
              <a:buNone/>
            </a:pPr>
            <a:endParaRPr lang="en-US" sz="2400" dirty="0"/>
          </a:p>
        </p:txBody>
      </p:sp>
      <p:pic>
        <p:nvPicPr>
          <p:cNvPr id="4" name="Picture 2">
            <a:extLst>
              <a:ext uri="{FF2B5EF4-FFF2-40B4-BE49-F238E27FC236}">
                <a16:creationId xmlns:a16="http://schemas.microsoft.com/office/drawing/2014/main" id="{BBB3F85B-7E09-3B48-AFDD-98DDB8A59D92}"/>
              </a:ext>
            </a:extLst>
          </p:cNvPr>
          <p:cNvPicPr>
            <a:picLocks noChangeAspect="1" noChangeArrowheads="1"/>
          </p:cNvPicPr>
          <p:nvPr/>
        </p:nvPicPr>
        <p:blipFill>
          <a:blip r:embed="rId5"/>
          <a:srcRect/>
          <a:stretch/>
        </p:blipFill>
        <p:spPr bwMode="auto">
          <a:xfrm>
            <a:off x="3992277" y="586023"/>
            <a:ext cx="3903206" cy="542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54279-130B-174F-BA28-16B84BD95A1D}"/>
              </a:ext>
            </a:extLst>
          </p:cNvPr>
          <p:cNvPicPr>
            <a:picLocks noChangeAspect="1"/>
          </p:cNvPicPr>
          <p:nvPr/>
        </p:nvPicPr>
        <p:blipFill>
          <a:blip r:embed="rId6"/>
          <a:stretch>
            <a:fillRect/>
          </a:stretch>
        </p:blipFill>
        <p:spPr>
          <a:xfrm>
            <a:off x="350856" y="4316232"/>
            <a:ext cx="374305" cy="374305"/>
          </a:xfrm>
          <a:prstGeom prst="rect">
            <a:avLst/>
          </a:prstGeom>
        </p:spPr>
      </p:pic>
      <p:pic>
        <p:nvPicPr>
          <p:cNvPr id="7" name="Picture 6">
            <a:extLst>
              <a:ext uri="{FF2B5EF4-FFF2-40B4-BE49-F238E27FC236}">
                <a16:creationId xmlns:a16="http://schemas.microsoft.com/office/drawing/2014/main" id="{6D2A7D13-53E4-004B-AA1D-112AC45023EB}"/>
              </a:ext>
            </a:extLst>
          </p:cNvPr>
          <p:cNvPicPr>
            <a:picLocks noChangeAspect="1"/>
          </p:cNvPicPr>
          <p:nvPr/>
        </p:nvPicPr>
        <p:blipFill>
          <a:blip r:embed="rId7"/>
          <a:srcRect/>
          <a:stretch/>
        </p:blipFill>
        <p:spPr>
          <a:xfrm>
            <a:off x="6386860" y="2844132"/>
            <a:ext cx="1742108" cy="2496787"/>
          </a:xfrm>
          <a:prstGeom prst="rect">
            <a:avLst/>
          </a:prstGeom>
        </p:spPr>
      </p:pic>
      <p:pic>
        <p:nvPicPr>
          <p:cNvPr id="8" name="Picture 7" descr="A picture containing grass, sky, outdoor, car&#10;&#10;Description automatically generated">
            <a:extLst>
              <a:ext uri="{FF2B5EF4-FFF2-40B4-BE49-F238E27FC236}">
                <a16:creationId xmlns:a16="http://schemas.microsoft.com/office/drawing/2014/main" id="{AE37B3DB-34A6-C342-87B5-CCAED263BCBC}"/>
              </a:ext>
            </a:extLst>
          </p:cNvPr>
          <p:cNvPicPr>
            <a:picLocks noChangeAspect="1"/>
          </p:cNvPicPr>
          <p:nvPr/>
        </p:nvPicPr>
        <p:blipFill>
          <a:blip r:embed="rId8"/>
          <a:stretch>
            <a:fillRect/>
          </a:stretch>
        </p:blipFill>
        <p:spPr>
          <a:xfrm>
            <a:off x="8269130" y="2844132"/>
            <a:ext cx="3280475" cy="245540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815EB03-B4A2-960D-F7AA-435953A5D088}"/>
              </a:ext>
            </a:extLst>
          </p:cNvPr>
          <p:cNvPicPr>
            <a:picLocks noChangeAspect="1"/>
          </p:cNvPicPr>
          <p:nvPr/>
        </p:nvPicPr>
        <p:blipFill>
          <a:blip r:embed="rId9"/>
          <a:stretch>
            <a:fillRect/>
          </a:stretch>
        </p:blipFill>
        <p:spPr>
          <a:xfrm>
            <a:off x="4516554" y="2844132"/>
            <a:ext cx="1730144" cy="2452122"/>
          </a:xfrm>
          <a:prstGeom prst="rect">
            <a:avLst/>
          </a:prstGeom>
        </p:spPr>
      </p:pic>
    </p:spTree>
    <p:extLst>
      <p:ext uri="{BB962C8B-B14F-4D97-AF65-F5344CB8AC3E}">
        <p14:creationId xmlns:p14="http://schemas.microsoft.com/office/powerpoint/2010/main" val="2512718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B790-457D-F744-A616-D734E0576FF9}"/>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CF7EEA5E-4694-4741-97B7-4FF80870F047}"/>
              </a:ext>
            </a:extLst>
          </p:cNvPr>
          <p:cNvSpPr>
            <a:spLocks noGrp="1"/>
          </p:cNvSpPr>
          <p:nvPr>
            <p:ph sz="quarter" idx="13"/>
          </p:nvPr>
        </p:nvSpPr>
        <p:spPr>
          <a:xfrm>
            <a:off x="369047" y="2063396"/>
            <a:ext cx="10394707" cy="4049728"/>
          </a:xfrm>
        </p:spPr>
        <p:txBody>
          <a:bodyPr>
            <a:normAutofit fontScale="92500"/>
          </a:bodyPr>
          <a:lstStyle/>
          <a:p>
            <a:pPr marL="604418" indent="-604418"/>
            <a:r>
              <a:rPr lang="en-US" sz="2960" dirty="0"/>
              <a:t>20+ years of SQL Server experience</a:t>
            </a:r>
          </a:p>
          <a:p>
            <a:pPr marL="604418" indent="-604418"/>
            <a:r>
              <a:rPr lang="en-US" sz="2960" dirty="0"/>
              <a:t>Microsoft Data Platform MVP</a:t>
            </a:r>
          </a:p>
          <a:p>
            <a:pPr marL="604418" indent="-604418"/>
            <a:r>
              <a:rPr lang="en-US" sz="2960" dirty="0"/>
              <a:t>Friend of Redgate</a:t>
            </a:r>
          </a:p>
          <a:p>
            <a:pPr marL="604418" indent="-604418"/>
            <a:r>
              <a:rPr lang="en-US" sz="2960" dirty="0"/>
              <a:t>Managed 24x7 datacenters, DBA teams, and cloud teams</a:t>
            </a:r>
          </a:p>
          <a:p>
            <a:pPr marL="604418" indent="-604418"/>
            <a:r>
              <a:rPr lang="en-US" sz="2960" dirty="0"/>
              <a:t>Led cloud migrations large and small</a:t>
            </a:r>
          </a:p>
          <a:p>
            <a:pPr marL="604418" indent="-604418"/>
            <a:r>
              <a:rPr lang="en-US" sz="2960" dirty="0"/>
              <a:t>Leader of Lexington, KY Data Technology Group</a:t>
            </a:r>
          </a:p>
        </p:txBody>
      </p:sp>
      <p:pic>
        <p:nvPicPr>
          <p:cNvPr id="4" name="Picture 3">
            <a:extLst>
              <a:ext uri="{FF2B5EF4-FFF2-40B4-BE49-F238E27FC236}">
                <a16:creationId xmlns:a16="http://schemas.microsoft.com/office/drawing/2014/main" id="{CE164CDA-3405-0442-8559-47E76A22DBF2}"/>
              </a:ext>
            </a:extLst>
          </p:cNvPr>
          <p:cNvPicPr>
            <a:picLocks noChangeAspect="1"/>
          </p:cNvPicPr>
          <p:nvPr/>
        </p:nvPicPr>
        <p:blipFill>
          <a:blip r:embed="rId3"/>
          <a:stretch>
            <a:fillRect/>
          </a:stretch>
        </p:blipFill>
        <p:spPr>
          <a:xfrm>
            <a:off x="10474465" y="2063396"/>
            <a:ext cx="1348488" cy="2135106"/>
          </a:xfrm>
          <a:prstGeom prst="rect">
            <a:avLst/>
          </a:prstGeom>
        </p:spPr>
      </p:pic>
      <p:pic>
        <p:nvPicPr>
          <p:cNvPr id="5" name="Picture 4">
            <a:extLst>
              <a:ext uri="{FF2B5EF4-FFF2-40B4-BE49-F238E27FC236}">
                <a16:creationId xmlns:a16="http://schemas.microsoft.com/office/drawing/2014/main" id="{091B66C2-EB27-2445-BFC4-2A92D1FE99B0}"/>
              </a:ext>
            </a:extLst>
          </p:cNvPr>
          <p:cNvPicPr>
            <a:picLocks noChangeAspect="1"/>
          </p:cNvPicPr>
          <p:nvPr/>
        </p:nvPicPr>
        <p:blipFill>
          <a:blip r:embed="rId4"/>
          <a:srcRect/>
          <a:stretch/>
        </p:blipFill>
        <p:spPr>
          <a:xfrm>
            <a:off x="8781590" y="2072970"/>
            <a:ext cx="1592746" cy="2125532"/>
          </a:xfrm>
          <a:prstGeom prst="rect">
            <a:avLst/>
          </a:prstGeom>
        </p:spPr>
      </p:pic>
    </p:spTree>
    <p:extLst>
      <p:ext uri="{BB962C8B-B14F-4D97-AF65-F5344CB8AC3E}">
        <p14:creationId xmlns:p14="http://schemas.microsoft.com/office/powerpoint/2010/main" val="1605255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p:txBody>
          <a:bodyPr/>
          <a:lstStyle/>
          <a:p>
            <a:r>
              <a:rPr lang="en-US" dirty="0"/>
              <a:t>What Are We Migrating?</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Data (what kind of data?)</a:t>
            </a:r>
          </a:p>
          <a:p>
            <a:endParaRPr lang="en-US" dirty="0"/>
          </a:p>
          <a:p>
            <a:r>
              <a:rPr lang="en-US" dirty="0"/>
              <a:t>Apps</a:t>
            </a:r>
          </a:p>
          <a:p>
            <a:endParaRPr lang="en-US" dirty="0"/>
          </a:p>
          <a:p>
            <a:r>
              <a:rPr lang="en-US" dirty="0"/>
              <a:t>Servers</a:t>
            </a:r>
          </a:p>
          <a:p>
            <a:endParaRPr lang="en-US" dirty="0"/>
          </a:p>
          <a:p>
            <a:r>
              <a:rPr lang="en-US" dirty="0"/>
              <a:t>Direct network connections</a:t>
            </a:r>
          </a:p>
          <a:p>
            <a:endParaRPr lang="en-US" dirty="0"/>
          </a:p>
          <a:p>
            <a:r>
              <a:rPr lang="en-US" dirty="0"/>
              <a:t>Other oddball entities</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39225280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Why Are We Migrating Things?</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Trying to save money?</a:t>
            </a:r>
          </a:p>
          <a:p>
            <a:endParaRPr lang="en-US" dirty="0"/>
          </a:p>
          <a:p>
            <a:r>
              <a:rPr lang="en-US" dirty="0"/>
              <a:t>Closing/consolidating datacenters?</a:t>
            </a:r>
          </a:p>
          <a:p>
            <a:endParaRPr lang="en-US" dirty="0"/>
          </a:p>
          <a:p>
            <a:r>
              <a:rPr lang="en-US" dirty="0"/>
              <a:t>Boss person/people are making us</a:t>
            </a:r>
          </a:p>
          <a:p>
            <a:endParaRPr lang="en-US" dirty="0"/>
          </a:p>
          <a:p>
            <a:r>
              <a:rPr lang="en-US" dirty="0"/>
              <a:t>Extending support for legacy environments (Azure only)?</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19910270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Who Do We Need To Do The Work?</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Networking knowledge critical</a:t>
            </a:r>
          </a:p>
          <a:p>
            <a:endParaRPr lang="en-US" dirty="0"/>
          </a:p>
          <a:p>
            <a:r>
              <a:rPr lang="en-US" dirty="0"/>
              <a:t>Operations people</a:t>
            </a:r>
          </a:p>
          <a:p>
            <a:endParaRPr lang="en-US" dirty="0"/>
          </a:p>
          <a:p>
            <a:r>
              <a:rPr lang="en-US" dirty="0"/>
              <a:t>Security people</a:t>
            </a:r>
          </a:p>
          <a:p>
            <a:endParaRPr lang="en-US" dirty="0"/>
          </a:p>
          <a:p>
            <a:r>
              <a:rPr lang="en-US" dirty="0"/>
              <a:t>Application developers/directors</a:t>
            </a:r>
          </a:p>
          <a:p>
            <a:endParaRPr lang="en-US" dirty="0"/>
          </a:p>
          <a:p>
            <a:r>
              <a:rPr lang="en-US" dirty="0"/>
              <a:t>Data people</a:t>
            </a:r>
          </a:p>
          <a:p>
            <a:endParaRPr lang="en-US" dirty="0"/>
          </a:p>
          <a:p>
            <a:r>
              <a:rPr lang="en-US" dirty="0"/>
              <a:t>Consultants/partners? </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3356232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Print Version">
  <a:themeElements>
    <a:clrScheme name="Theme colors">
      <a:dk1>
        <a:srgbClr val="424242"/>
      </a:dk1>
      <a:lt1>
        <a:srgbClr val="FFFFFF"/>
      </a:lt1>
      <a:dk2>
        <a:srgbClr val="232F3E"/>
      </a:dk2>
      <a:lt2>
        <a:srgbClr val="EAEAEA"/>
      </a:lt2>
      <a:accent1>
        <a:srgbClr val="2B195D"/>
      </a:accent1>
      <a:accent2>
        <a:srgbClr val="232C3D"/>
      </a:accent2>
      <a:accent3>
        <a:srgbClr val="FCB823"/>
      </a:accent3>
      <a:accent4>
        <a:srgbClr val="1F5D82"/>
      </a:accent4>
      <a:accent5>
        <a:srgbClr val="6CA7CF"/>
      </a:accent5>
      <a:accent6>
        <a:srgbClr val="2FB677"/>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Centric Master Template" id="{798E707F-049F-0E49-9F87-98F6005F5380}" vid="{1C075B54-6D7B-0545-AE14-C0773668831F}"/>
    </a:ext>
  </a:extLst>
</a:theme>
</file>

<file path=ppt/theme/theme2.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CB78548FB7A004B90FFD7D8BFFFF441" ma:contentTypeVersion="13" ma:contentTypeDescription="Create a new document." ma:contentTypeScope="" ma:versionID="b27e0124c802ba3c9b2715262e82ba25">
  <xsd:schema xmlns:xsd="http://www.w3.org/2001/XMLSchema" xmlns:xs="http://www.w3.org/2001/XMLSchema" xmlns:p="http://schemas.microsoft.com/office/2006/metadata/properties" xmlns:ns3="293e387f-9e4c-4d49-9c7a-aba85b5380fd" xmlns:ns4="22db8918-47e8-411e-afe4-8ec37acee5b2" targetNamespace="http://schemas.microsoft.com/office/2006/metadata/properties" ma:root="true" ma:fieldsID="dcbc3d12eced3b3914a89d58fef688bd" ns3:_="" ns4:_="">
    <xsd:import namespace="293e387f-9e4c-4d49-9c7a-aba85b5380fd"/>
    <xsd:import namespace="22db8918-47e8-411e-afe4-8ec37acee5b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AutoKeyPoints" minOccurs="0"/>
                <xsd:element ref="ns3:MediaServiceKeyPoints"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3e387f-9e4c-4d49-9c7a-aba85b5380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2db8918-47e8-411e-afe4-8ec37acee5b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38FDD77-712B-474A-A750-1C91A86DFE20}">
  <ds:schemaRefs>
    <ds:schemaRef ds:uri="22db8918-47e8-411e-afe4-8ec37acee5b2"/>
    <ds:schemaRef ds:uri="293e387f-9e4c-4d49-9c7a-aba85b5380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CF167E6-8B54-487F-AF33-2A0FA452A6AB}">
  <ds:schemaRefs>
    <ds:schemaRef ds:uri="http://schemas.microsoft.com/sharepoint/v3/contenttype/forms"/>
  </ds:schemaRefs>
</ds:datastoreItem>
</file>

<file path=customXml/itemProps3.xml><?xml version="1.0" encoding="utf-8"?>
<ds:datastoreItem xmlns:ds="http://schemas.openxmlformats.org/officeDocument/2006/customXml" ds:itemID="{ED016624-10FF-4AB4-98DB-6106AB2CE1C9}">
  <ds:schemaRefs>
    <ds:schemaRef ds:uri="http://schemas.microsoft.com/office/infopath/2007/PartnerControls"/>
    <ds:schemaRef ds:uri="http://schemas.microsoft.com/office/2006/documentManagement/types"/>
    <ds:schemaRef ds:uri="http://purl.org/dc/elements/1.1/"/>
    <ds:schemaRef ds:uri="http://purl.org/dc/dcmitype/"/>
    <ds:schemaRef ds:uri="http://schemas.openxmlformats.org/package/2006/metadata/core-properties"/>
    <ds:schemaRef ds:uri="http://www.w3.org/XML/1998/namespace"/>
    <ds:schemaRef ds:uri="22db8918-47e8-411e-afe4-8ec37acee5b2"/>
    <ds:schemaRef ds:uri="293e387f-9e4c-4d49-9c7a-aba85b5380fd"/>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Centric Master Template (1)</Template>
  <TotalTime>1592</TotalTime>
  <Words>916</Words>
  <Application>Microsoft Office PowerPoint</Application>
  <PresentationFormat>Widescreen</PresentationFormat>
  <Paragraphs>211</Paragraphs>
  <Slides>28</Slides>
  <Notes>11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28</vt:i4>
      </vt:variant>
    </vt:vector>
  </HeadingPairs>
  <TitlesOfParts>
    <vt:vector size="39" baseType="lpstr">
      <vt:lpstr>Arial</vt:lpstr>
      <vt:lpstr>Calibri Light</vt:lpstr>
      <vt:lpstr>Gotham</vt:lpstr>
      <vt:lpstr>Gotham Black</vt:lpstr>
      <vt:lpstr>IBM Plex Sans</vt:lpstr>
      <vt:lpstr>IBM Plex Sans Medium</vt:lpstr>
      <vt:lpstr>IBM Plex Sans SemiBold</vt:lpstr>
      <vt:lpstr>Roboto</vt:lpstr>
      <vt:lpstr>Roboto Regular</vt:lpstr>
      <vt:lpstr>Print Version</vt:lpstr>
      <vt:lpstr>Redgate theme v2</vt:lpstr>
      <vt:lpstr>Ground to Cloud: Your Migration Success Checklist</vt:lpstr>
      <vt:lpstr>PowerPoint Presentation</vt:lpstr>
      <vt:lpstr>PowerPoint Presentation</vt:lpstr>
      <vt:lpstr>PowerPoint Presentation</vt:lpstr>
      <vt:lpstr>PowerPoint Presentation</vt:lpstr>
      <vt:lpstr>About Me</vt:lpstr>
      <vt:lpstr>What Are We Migrating?</vt:lpstr>
      <vt:lpstr>Why Are We Migrating Things?</vt:lpstr>
      <vt:lpstr>Who Do We Need To Do The Work?</vt:lpstr>
      <vt:lpstr>Where Is Our Stuff Going?</vt:lpstr>
      <vt:lpstr>Breaking Down The Cloud’s Alphabet Soup</vt:lpstr>
      <vt:lpstr>We Chose a Cloud…Now What?</vt:lpstr>
      <vt:lpstr>If We Chose Azure…What Are Our Choices?</vt:lpstr>
      <vt:lpstr>So Many Choices…How Do I Pick?</vt:lpstr>
      <vt:lpstr>Have We Tested It?</vt:lpstr>
      <vt:lpstr>How Are We Migrating?</vt:lpstr>
      <vt:lpstr>How Are We Migrating It (details…)?</vt:lpstr>
      <vt:lpstr>How Are We Migrating (MI-specific?)</vt:lpstr>
      <vt:lpstr>When Are We Migrating?</vt:lpstr>
      <vt:lpstr>Who Is Doing The Migrating?</vt:lpstr>
      <vt:lpstr>Politics and Protection</vt:lpstr>
      <vt:lpstr>Our Checklist</vt:lpstr>
      <vt:lpstr>Our Checklist</vt:lpstr>
      <vt:lpstr>The Slide Where I Sell My Books </vt:lpstr>
      <vt:lpstr>PowerPoint Presentation</vt:lpstr>
      <vt:lpstr>PowerPoint Presentation</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Kelley Caldwell</dc:creator>
  <cp:keywords>communications; In balance presentation; Messaging presentation; Marketing; in balance</cp:keywords>
  <cp:lastModifiedBy>Matt Gordon</cp:lastModifiedBy>
  <cp:revision>68</cp:revision>
  <cp:lastPrinted>2019-02-14T00:06:07Z</cp:lastPrinted>
  <dcterms:created xsi:type="dcterms:W3CDTF">2022-10-27T15:40:32Z</dcterms:created>
  <dcterms:modified xsi:type="dcterms:W3CDTF">2023-02-25T15:56:01Z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Unit">
    <vt:lpwstr>Centric</vt:lpwstr>
  </property>
  <property fmtid="{D5CDD505-2E9C-101B-9397-08002B2CF9AE}" pid="3" name="Service Line">
    <vt:lpwstr>Technology</vt:lpwstr>
  </property>
  <property fmtid="{D5CDD505-2E9C-101B-9397-08002B2CF9AE}" pid="4" name="Description0">
    <vt:lpwstr>Centric Overview slides - describes who we are, what we do and our unique position in the marketplace</vt:lpwstr>
  </property>
  <property fmtid="{D5CDD505-2E9C-101B-9397-08002B2CF9AE}" pid="5" name="Industry">
    <vt:lpwstr>All</vt:lpwstr>
  </property>
  <property fmtid="{D5CDD505-2E9C-101B-9397-08002B2CF9AE}" pid="6" name="Document Type">
    <vt:lpwstr>209;#Branding - Logos, Guides, etc|3ccd4be5-7b25-443e-bc11-dd1b2c66ae8d</vt:lpwstr>
  </property>
  <property fmtid="{D5CDD505-2E9C-101B-9397-08002B2CF9AE}" pid="7" name="TaxKeyword">
    <vt:lpwstr>1407;#communications|4911f224-ad0b-4a2a-adfd-fd1a13233124;#1483;#In balance presentation|a291a633-a506-4b7b-af4b-0adc928e2ce9;#1418;#Messaging presentation|c88039cb-5da9-48c8-8230-97eebf6c3867;#1409;#in balance|9e29796c-fe09-4b70-b0a2-f65fbca2df4d;#350;#M</vt:lpwstr>
  </property>
  <property fmtid="{D5CDD505-2E9C-101B-9397-08002B2CF9AE}" pid="8" name="Document Category">
    <vt:lpwstr>219;#Marketing|e672946e-6fe5-422c-9acc-229d1bc3d257</vt:lpwstr>
  </property>
  <property fmtid="{D5CDD505-2E9C-101B-9397-08002B2CF9AE}" pid="9" name="HeaderStyleDefinitions">
    <vt:lpwstr/>
  </property>
  <property fmtid="{D5CDD505-2E9C-101B-9397-08002B2CF9AE}" pid="10" name="ContentTypeId">
    <vt:lpwstr>0x0101004CB78548FB7A004B90FFD7D8BFFFF441</vt:lpwstr>
  </property>
  <property fmtid="{D5CDD505-2E9C-101B-9397-08002B2CF9AE}" pid="11" name="AuthorIds_UIVersion_60928">
    <vt:lpwstr>15</vt:lpwstr>
  </property>
  <property fmtid="{D5CDD505-2E9C-101B-9397-08002B2CF9AE}" pid="12" name="AuthorIds_UIVersion_30208">
    <vt:lpwstr>15</vt:lpwstr>
  </property>
  <property fmtid="{D5CDD505-2E9C-101B-9397-08002B2CF9AE}" pid="13" name="AuthorIds_UIVersion_7168">
    <vt:lpwstr>140</vt:lpwstr>
  </property>
  <property fmtid="{D5CDD505-2E9C-101B-9397-08002B2CF9AE}" pid="14" name="AuthorIds_UIVersion_9216">
    <vt:lpwstr>14</vt:lpwstr>
  </property>
  <property fmtid="{D5CDD505-2E9C-101B-9397-08002B2CF9AE}" pid="15" name="AuthorIds_UIVersion_5632">
    <vt:lpwstr>15</vt:lpwstr>
  </property>
  <property fmtid="{D5CDD505-2E9C-101B-9397-08002B2CF9AE}" pid="16" name="AuthorIds_UIVersion_53248">
    <vt:lpwstr>21</vt:lpwstr>
  </property>
  <property fmtid="{D5CDD505-2E9C-101B-9397-08002B2CF9AE}" pid="17" name="BU-M">
    <vt:lpwstr>9;#N/A|c93c7d33-27da-4554-ada2-4221bcedd5b0</vt:lpwstr>
  </property>
  <property fmtid="{D5CDD505-2E9C-101B-9397-08002B2CF9AE}" pid="18" name="Client-M">
    <vt:lpwstr/>
  </property>
  <property fmtid="{D5CDD505-2E9C-101B-9397-08002B2CF9AE}" pid="19" name="IV-M">
    <vt:lpwstr>11;#N/A|6c3b1bc7-8281-4584-84f1-349a5e70d1c1</vt:lpwstr>
  </property>
  <property fmtid="{D5CDD505-2E9C-101B-9397-08002B2CF9AE}" pid="20" name="SO-M">
    <vt:lpwstr>5;#N/A|12470895-408e-48c8-8c94-97dea53b8147</vt:lpwstr>
  </property>
  <property fmtid="{D5CDD505-2E9C-101B-9397-08002B2CF9AE}" pid="21" name="BU">
    <vt:lpwstr>N/A</vt:lpwstr>
  </property>
  <property fmtid="{D5CDD505-2E9C-101B-9397-08002B2CF9AE}" pid="22" name="IV">
    <vt:lpwstr>N/A</vt:lpwstr>
  </property>
  <property fmtid="{D5CDD505-2E9C-101B-9397-08002B2CF9AE}" pid="23" name="SO">
    <vt:lpwstr>N/A</vt:lpwstr>
  </property>
</Properties>
</file>